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3" r:id="rId8"/>
    <p:sldId id="262" r:id="rId9"/>
    <p:sldId id="277" r:id="rId10"/>
    <p:sldId id="264" r:id="rId11"/>
    <p:sldId id="284" r:id="rId12"/>
    <p:sldId id="285" r:id="rId13"/>
    <p:sldId id="275" r:id="rId14"/>
    <p:sldId id="281" r:id="rId15"/>
    <p:sldId id="282" r:id="rId16"/>
    <p:sldId id="283" r:id="rId17"/>
    <p:sldId id="276" r:id="rId18"/>
    <p:sldId id="274" r:id="rId19"/>
    <p:sldId id="278" r:id="rId20"/>
    <p:sldId id="266" r:id="rId21"/>
    <p:sldId id="267" r:id="rId22"/>
    <p:sldId id="268" r:id="rId23"/>
    <p:sldId id="270" r:id="rId24"/>
    <p:sldId id="271" r:id="rId25"/>
    <p:sldId id="272" r:id="rId26"/>
    <p:sldId id="273" r:id="rId27"/>
    <p:sldId id="279" r:id="rId28"/>
    <p:sldId id="28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276" autoAdjust="0"/>
  </p:normalViewPr>
  <p:slideViewPr>
    <p:cSldViewPr>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53EDE-2A44-436C-A481-26AFCC366E78}" type="datetimeFigureOut">
              <a:rPr lang="ru-RU" smtClean="0"/>
              <a:pPr/>
              <a:t>25.09.2023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EBD1C-891C-437F-AEC7-D3440A48B941}" type="slidenum">
              <a:rPr lang="ru-RU" smtClean="0"/>
              <a:pPr/>
              <a:t>‹#›</a:t>
            </a:fld>
            <a:endParaRPr lang="ru-RU"/>
          </a:p>
        </p:txBody>
      </p:sp>
    </p:spTree>
    <p:extLst>
      <p:ext uri="{BB962C8B-B14F-4D97-AF65-F5344CB8AC3E}">
        <p14:creationId xmlns:p14="http://schemas.microsoft.com/office/powerpoint/2010/main" val="337183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1</a:t>
            </a:fld>
            <a:endParaRPr lang="ru-RU"/>
          </a:p>
        </p:txBody>
      </p:sp>
    </p:spTree>
    <p:extLst>
      <p:ext uri="{BB962C8B-B14F-4D97-AF65-F5344CB8AC3E}">
        <p14:creationId xmlns:p14="http://schemas.microsoft.com/office/powerpoint/2010/main" val="52364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6</a:t>
            </a:fld>
            <a:endParaRPr lang="ru-RU"/>
          </a:p>
        </p:txBody>
      </p:sp>
    </p:spTree>
    <p:extLst>
      <p:ext uri="{BB962C8B-B14F-4D97-AF65-F5344CB8AC3E}">
        <p14:creationId xmlns:p14="http://schemas.microsoft.com/office/powerpoint/2010/main" val="12741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1EBD1C-891C-437F-AEC7-D3440A48B941}" type="slidenum">
              <a:rPr lang="ru-RU" smtClean="0"/>
              <a:pPr/>
              <a:t>27</a:t>
            </a:fld>
            <a:endParaRPr lang="ru-RU"/>
          </a:p>
        </p:txBody>
      </p:sp>
    </p:spTree>
    <p:extLst>
      <p:ext uri="{BB962C8B-B14F-4D97-AF65-F5344CB8AC3E}">
        <p14:creationId xmlns:p14="http://schemas.microsoft.com/office/powerpoint/2010/main" val="350761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685800" y="1412875"/>
            <a:ext cx="6965950" cy="2808288"/>
          </a:xfrm>
        </p:spPr>
        <p:txBody>
          <a:bodyPr/>
          <a:lstStyle/>
          <a:p>
            <a:pPr eaLnBrk="1" hangingPunct="1">
              <a:defRPr/>
            </a:pPr>
            <a:r>
              <a:rPr lang="ru-MD"/>
              <a:t>НЕРВ ЖҮЙЕСІНІҢ ФИЗИОЛОГИЯСЫ</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4082"/>
                                        </p:tgtEl>
                                        <p:attrNameLst>
                                          <p:attrName>style.visibility</p:attrName>
                                        </p:attrNameLst>
                                      </p:cBhvr>
                                      <p:to>
                                        <p:strVal val="visible"/>
                                      </p:to>
                                    </p:set>
                                    <p:animEffect transition="in" filter="fade">
                                      <p:cBhvr>
                                        <p:cTn id="7" dur="1000">
                                          <p:stCondLst>
                                            <p:cond delay="0"/>
                                          </p:stCondLst>
                                        </p:cTn>
                                        <p:tgtEl>
                                          <p:spTgt spid="174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381000"/>
            <a:ext cx="8229600" cy="1031875"/>
          </a:xfrm>
        </p:spPr>
        <p:txBody>
          <a:bodyPr/>
          <a:lstStyle/>
          <a:p>
            <a:pPr eaLnBrk="1" hangingPunct="1">
              <a:defRPr/>
            </a:pPr>
            <a:r>
              <a:rPr lang="kk-KZ" b="1" dirty="0">
                <a:latin typeface="Times New Roman" pitchFamily="18" charset="0"/>
                <a:cs typeface="Times New Roman" pitchFamily="18" charset="0"/>
              </a:rPr>
              <a:t> Рефлекстердің жіктелуі </a:t>
            </a:r>
            <a:endParaRPr lang="ru-RU" b="1" dirty="0">
              <a:latin typeface="Times New Roman" pitchFamily="18" charset="0"/>
              <a:cs typeface="Times New Roman" pitchFamily="18" charset="0"/>
            </a:endParaRPr>
          </a:p>
        </p:txBody>
      </p:sp>
      <p:sp>
        <p:nvSpPr>
          <p:cNvPr id="188419" name="Rectangle 3"/>
          <p:cNvSpPr>
            <a:spLocks noGrp="1" noChangeArrowheads="1"/>
          </p:cNvSpPr>
          <p:nvPr>
            <p:ph type="body" idx="1"/>
          </p:nvPr>
        </p:nvSpPr>
        <p:spPr>
          <a:xfrm>
            <a:off x="457200" y="1341438"/>
            <a:ext cx="8229600" cy="4754562"/>
          </a:xfrm>
        </p:spPr>
        <p:txBody>
          <a:bodyPr>
            <a:noAutofit/>
          </a:bodyPr>
          <a:lstStyle/>
          <a:p>
            <a:pPr algn="just" eaLnBrk="1" hangingPunct="1">
              <a:lnSpc>
                <a:spcPct val="80000"/>
              </a:lnSpc>
              <a:defRPr/>
            </a:pPr>
            <a:r>
              <a:rPr lang="kk-KZ" sz="2000" dirty="0">
                <a:latin typeface="Times New Roman" pitchFamily="18" charset="0"/>
                <a:cs typeface="Times New Roman" pitchFamily="18" charset="0"/>
              </a:rPr>
              <a:t>Биологиялық маңызына қарай рефлекстерді қоректік, қорғану, жыныстық, бағдарлау т.б</a:t>
            </a:r>
            <a:r>
              <a:rPr lang="ru-RU" sz="2000" dirty="0">
                <a:latin typeface="Times New Roman" pitchFamily="18" charset="0"/>
                <a:cs typeface="Times New Roman" pitchFamily="18" charset="0"/>
              </a:rPr>
              <a:t> </a:t>
            </a:r>
          </a:p>
          <a:p>
            <a:pPr algn="just" eaLnBrk="1" hangingPunct="1">
              <a:lnSpc>
                <a:spcPct val="80000"/>
              </a:lnSpc>
              <a:defRPr/>
            </a:pPr>
            <a:r>
              <a:rPr lang="kk-KZ" sz="2000" dirty="0">
                <a:latin typeface="Times New Roman" pitchFamily="18" charset="0"/>
                <a:cs typeface="Times New Roman" pitchFamily="18" charset="0"/>
              </a:rPr>
              <a:t>Рецепция белгісіне қарай экстерорецептивтік, интерорецептивтік, проприорецептивтік деп бөледі. </a:t>
            </a:r>
          </a:p>
          <a:p>
            <a:pPr algn="just" eaLnBrk="1" hangingPunct="1">
              <a:lnSpc>
                <a:spcPct val="80000"/>
              </a:lnSpc>
              <a:defRPr/>
            </a:pPr>
            <a:r>
              <a:rPr lang="kk-KZ" sz="2000" dirty="0">
                <a:latin typeface="Times New Roman" pitchFamily="18" charset="0"/>
                <a:cs typeface="Times New Roman" pitchFamily="18" charset="0"/>
              </a:rPr>
              <a:t>Орындалатын реакцияның  сипатына қарап  қозғалу, секреторлық, трофикалық, тамыр қозғағыш, висцеромоторлық т.б рефлекстерді айырады. </a:t>
            </a:r>
          </a:p>
          <a:p>
            <a:pPr algn="just" eaLnBrk="1" hangingPunct="1">
              <a:lnSpc>
                <a:spcPct val="80000"/>
              </a:lnSpc>
              <a:defRPr/>
            </a:pPr>
            <a:r>
              <a:rPr lang="kk-KZ" sz="2000" dirty="0">
                <a:latin typeface="Times New Roman" pitchFamily="18" charset="0"/>
                <a:cs typeface="Times New Roman" pitchFamily="18" charset="0"/>
              </a:rPr>
              <a:t>Орталық нерв жүйесінің қай бөлімінің міндетті түрде қатысатындығына байланысты да рефлекстерді жіктейді: жұлын рефлекстер і-жұлын сегменттеріндегі нейрондар қатысуының нәтижесінде орындалады; бульбарлық рефлекстер - сопақша мидың; мезенцефальдық рефлекстер - ортаңғы мидың, диэнцефальдық рефлекстер - аралық мидың; кортикальдық  рефлекстер - ми қыртысы нейрондардың міндетті түрде қатысуында  орындалады. </a:t>
            </a:r>
          </a:p>
          <a:p>
            <a:pPr algn="just" eaLnBrk="1" hangingPunct="1">
              <a:lnSpc>
                <a:spcPct val="80000"/>
              </a:lnSpc>
              <a:defRPr/>
            </a:pPr>
            <a:r>
              <a:rPr lang="kk-KZ" sz="2000" dirty="0">
                <a:latin typeface="Times New Roman" pitchFamily="18" charset="0"/>
                <a:cs typeface="Times New Roman" pitchFamily="18" charset="0"/>
              </a:rPr>
              <a:t>Организмнің  барлық рефлекстерін шығу тегіне қарай  шартсыз және шартты деп үлкен екі топқа бөледі. Қаңқа еттеріне келетін қозғағыш нервтер арқылы іске асатын рефлекстерді сомотикалық деп, симпатикалық және парасимпатиқалық невтер арқылы іске  асатындарды вегетативтік рефлекстер деп атайды.</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latin typeface="Times New Roman" pitchFamily="18" charset="0"/>
                <a:cs typeface="Times New Roman" pitchFamily="18" charset="0"/>
              </a:rPr>
              <a:t>БАС МИ</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fontScale="77500" lnSpcReduction="20000"/>
          </a:bodyPr>
          <a:lstStyle/>
          <a:p>
            <a:r>
              <a:rPr lang="kk-KZ" i="1" dirty="0">
                <a:latin typeface="Times New Roman" pitchFamily="18" charset="0"/>
                <a:cs typeface="Times New Roman" pitchFamily="18" charset="0"/>
              </a:rPr>
              <a:t>Бас миы ми сауытындағы ми ішінде орналасады. Оның орташа салмағы 1360 г. Ми үш үлкен бөлікке бөлінеді: ми бағанасы, қыртысасты және үлкен ми сыңарларының қыртысы. Бас мидан 12 жұп бас жүйкелері шығады. </a:t>
            </a:r>
          </a:p>
          <a:p>
            <a:r>
              <a:rPr lang="kk-KZ" b="1" dirty="0">
                <a:latin typeface="Times New Roman" pitchFamily="18" charset="0"/>
                <a:cs typeface="Times New Roman" pitchFamily="18" charset="0"/>
              </a:rPr>
              <a:t>БАС МИЫНЫҢ ҮЛКЕН ЖАРТЫШАРЛАРЫНЫҢ ҚАБЫҒЫ</a:t>
            </a:r>
            <a:endParaRPr lang="ru-RU" dirty="0">
              <a:latin typeface="Times New Roman" pitchFamily="18" charset="0"/>
              <a:cs typeface="Times New Roman" pitchFamily="18" charset="0"/>
            </a:endParaRPr>
          </a:p>
          <a:p>
            <a:r>
              <a:rPr lang="kk-KZ" i="1" dirty="0">
                <a:latin typeface="Times New Roman" pitchFamily="18" charset="0"/>
                <a:cs typeface="Times New Roman" pitchFamily="18" charset="0"/>
              </a:rPr>
              <a:t>Үлкен жартышарларының қабығы – филогенетикалық тұрғыда мидың біршама жас құрылым бөлігі. Сайларының есебінен ересек адамдарда қабықтың беткі қабатының жалпы көлемі 1700-2000 см</a:t>
            </a:r>
            <a:r>
              <a:rPr lang="kk-KZ" i="1" baseline="30000" dirty="0">
                <a:latin typeface="Times New Roman" pitchFamily="18" charset="0"/>
                <a:cs typeface="Times New Roman" pitchFamily="18" charset="0"/>
              </a:rPr>
              <a:t>2</a:t>
            </a:r>
            <a:r>
              <a:rPr lang="kk-KZ" i="1" dirty="0">
                <a:latin typeface="Times New Roman" pitchFamily="18" charset="0"/>
                <a:cs typeface="Times New Roman" pitchFamily="18" charset="0"/>
              </a:rPr>
              <a:t> құрайды. Қабықта бірнеше қабат болып 12-ден 18 млрд.қа дейін жүйке жасушалары орын алған.</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t>Бас миының жұмысы</a:t>
            </a:r>
            <a:r>
              <a:rPr lang="ru-RU" dirty="0"/>
              <a:t/>
            </a:r>
            <a:br>
              <a:rPr lang="ru-RU" dirty="0"/>
            </a:br>
            <a:endParaRPr lang="ru-RU" dirty="0"/>
          </a:p>
        </p:txBody>
      </p:sp>
      <p:sp>
        <p:nvSpPr>
          <p:cNvPr id="3" name="Содержимое 2"/>
          <p:cNvSpPr>
            <a:spLocks noGrp="1"/>
          </p:cNvSpPr>
          <p:nvPr>
            <p:ph idx="1"/>
          </p:nvPr>
        </p:nvSpPr>
        <p:spPr>
          <a:xfrm>
            <a:off x="3643306" y="1600200"/>
            <a:ext cx="5043494" cy="4525963"/>
          </a:xfrm>
        </p:spPr>
        <p:txBody>
          <a:bodyPr>
            <a:normAutofit fontScale="70000" lnSpcReduction="20000"/>
          </a:bodyPr>
          <a:lstStyle/>
          <a:p>
            <a:r>
              <a:rPr lang="kk-KZ" b="1" dirty="0"/>
              <a:t>Ритмдерді тіркеу</a:t>
            </a:r>
            <a:endParaRPr lang="ru-RU" dirty="0"/>
          </a:p>
          <a:p>
            <a:pPr lvl="0"/>
            <a:r>
              <a:rPr lang="kk-KZ" dirty="0"/>
              <a:t>Бета-ритмдер – ой еңбегімен айналысқан кезде, эмоционалдық қозу кезінде және т.с.с.</a:t>
            </a:r>
            <a:endParaRPr lang="ru-RU" dirty="0"/>
          </a:p>
          <a:p>
            <a:pPr lvl="0"/>
            <a:r>
              <a:rPr lang="kk-KZ" dirty="0"/>
              <a:t>Альфа-ритмдер – ой және физикалық тыныштық жағдайындағы ояу отырған адамда тіркеледі.</a:t>
            </a:r>
            <a:endParaRPr lang="ru-RU" dirty="0"/>
          </a:p>
          <a:p>
            <a:pPr lvl="0"/>
            <a:r>
              <a:rPr lang="kk-KZ" dirty="0"/>
              <a:t>Тета-ритмдер – ұйқы, гипоксия және наркоз кезінде.</a:t>
            </a:r>
            <a:endParaRPr lang="ru-RU" dirty="0"/>
          </a:p>
          <a:p>
            <a:pPr lvl="0"/>
            <a:r>
              <a:rPr lang="kk-KZ" dirty="0"/>
              <a:t>Дельта-ритмдер – терең ұйқы, терең наркоз және комалық жағдайларда.</a:t>
            </a:r>
            <a:endParaRPr lang="ru-RU" dirty="0"/>
          </a:p>
          <a:p>
            <a:endParaRPr lang="ru-RU" dirty="0"/>
          </a:p>
        </p:txBody>
      </p:sp>
      <p:pic>
        <p:nvPicPr>
          <p:cNvPr id="4" name="Рисунок 3" descr="http://www.rusnauka.com/13_EISN_2009/Matemathics/45433.doc.files/image006.jpg"/>
          <p:cNvPicPr/>
          <p:nvPr/>
        </p:nvPicPr>
        <p:blipFill>
          <a:blip r:embed="rId2" cstate="print"/>
          <a:srcRect/>
          <a:stretch>
            <a:fillRect/>
          </a:stretch>
        </p:blipFill>
        <p:spPr bwMode="auto">
          <a:xfrm>
            <a:off x="357158" y="1500174"/>
            <a:ext cx="3124200" cy="3267079"/>
          </a:xfrm>
          <a:prstGeom prst="rect">
            <a:avLst/>
          </a:prstGeom>
          <a:noFill/>
          <a:ln w="9525">
            <a:noFill/>
            <a:miter lim="800000"/>
            <a:headEnd/>
            <a:tailEnd/>
          </a:ln>
        </p:spPr>
      </p:pic>
      <p:sp>
        <p:nvSpPr>
          <p:cNvPr id="45057" name="Rectangle 1"/>
          <p:cNvSpPr>
            <a:spLocks noChangeArrowheads="1"/>
          </p:cNvSpPr>
          <p:nvPr/>
        </p:nvSpPr>
        <p:spPr bwMode="auto">
          <a:xfrm>
            <a:off x="0" y="4929198"/>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Электроэнцефалограмманың</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негізгі ритмдері </a:t>
            </a:r>
            <a:r>
              <a:rPr kumimoji="0" lang="kk-K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(Коробков А.В.,Чеснакова С.А. бойынша сызбанұсқа, 1986 ж.)</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kk-KZ"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Электроэнцефалограмма</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көмегімен  ми жұмысы және оның патологиялық жағдайлары туралы ақпарат алынады, </a:t>
            </a:r>
            <a:r>
              <a:rPr kumimoji="0" lang="kk-KZ"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ми өлімі</a:t>
            </a:r>
            <a:r>
              <a:rPr kumimoji="0" lang="kk-KZ"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анықталады.</a:t>
            </a:r>
            <a:endParaRPr kumimoji="0" lang="kk-K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285720" y="1581150"/>
            <a:ext cx="8358245" cy="4919684"/>
          </a:xfrm>
          <a:prstGeom prst="rect">
            <a:avLst/>
          </a:prstGeom>
          <a:noFill/>
          <a:ln w="9525">
            <a:noFill/>
            <a:miter lim="800000"/>
            <a:headEnd/>
            <a:tailEnd/>
          </a:ln>
        </p:spPr>
      </p:pic>
      <p:sp>
        <p:nvSpPr>
          <p:cNvPr id="31745" name="Rectangle 1"/>
          <p:cNvSpPr>
            <a:spLocks noChangeArrowheads="1"/>
          </p:cNvSpPr>
          <p:nvPr/>
        </p:nvSpPr>
        <p:spPr bwMode="auto">
          <a:xfrm rot="10800000" flipV="1">
            <a:off x="0" y="31214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ҮЛКЕН МИ ЖАРТЫШАРЛАР ҚАБЫҒЫНЫҢ МАҢЫЗДЫЛЫҒЫ</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Бас ми қабығының функционалдық зоналары мен бөліктері</a:t>
            </a:r>
            <a:endParaRPr kumimoji="0" lang="kk-KZ"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3" y="714356"/>
          <a:ext cx="8143931" cy="5872109"/>
        </p:xfrm>
        <a:graphic>
          <a:graphicData uri="http://schemas.openxmlformats.org/drawingml/2006/table">
            <a:tbl>
              <a:tblPr/>
              <a:tblGrid>
                <a:gridCol w="1946792">
                  <a:extLst>
                    <a:ext uri="{9D8B030D-6E8A-4147-A177-3AD203B41FA5}">
                      <a16:colId xmlns="" xmlns:a16="http://schemas.microsoft.com/office/drawing/2014/main" val="20000"/>
                    </a:ext>
                  </a:extLst>
                </a:gridCol>
                <a:gridCol w="676307">
                  <a:extLst>
                    <a:ext uri="{9D8B030D-6E8A-4147-A177-3AD203B41FA5}">
                      <a16:colId xmlns="" xmlns:a16="http://schemas.microsoft.com/office/drawing/2014/main" val="20001"/>
                    </a:ext>
                  </a:extLst>
                </a:gridCol>
                <a:gridCol w="2760416">
                  <a:extLst>
                    <a:ext uri="{9D8B030D-6E8A-4147-A177-3AD203B41FA5}">
                      <a16:colId xmlns="" xmlns:a16="http://schemas.microsoft.com/office/drawing/2014/main" val="20002"/>
                    </a:ext>
                  </a:extLst>
                </a:gridCol>
                <a:gridCol w="2760416">
                  <a:extLst>
                    <a:ext uri="{9D8B030D-6E8A-4147-A177-3AD203B41FA5}">
                      <a16:colId xmlns="" xmlns:a16="http://schemas.microsoft.com/office/drawing/2014/main" val="20003"/>
                    </a:ext>
                  </a:extLst>
                </a:gridCol>
              </a:tblGrid>
              <a:tr h="182848">
                <a:tc gridSpan="2">
                  <a:txBody>
                    <a:bodyPr/>
                    <a:lstStyle/>
                    <a:p>
                      <a:pPr algn="ctr">
                        <a:lnSpc>
                          <a:spcPct val="115000"/>
                        </a:lnSpc>
                        <a:spcAft>
                          <a:spcPts val="0"/>
                        </a:spcAft>
                      </a:pPr>
                      <a:r>
                        <a:rPr lang="kk-KZ" sz="1200">
                          <a:latin typeface="Times New Roman"/>
                          <a:ea typeface="Calibri"/>
                          <a:cs typeface="Times New Roman"/>
                        </a:rPr>
                        <a:t>Ми бөлімдері</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Бөлімдердің құрылымы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66663">
                <a:tc rowSpan="4">
                  <a:txBody>
                    <a:bodyPr/>
                    <a:lstStyle/>
                    <a:p>
                      <a:pPr algn="ctr">
                        <a:lnSpc>
                          <a:spcPct val="115000"/>
                        </a:lnSpc>
                        <a:spcAft>
                          <a:spcPts val="0"/>
                        </a:spcAft>
                      </a:pPr>
                      <a:r>
                        <a:rPr lang="kk-KZ" sz="1200">
                          <a:latin typeface="Times New Roman"/>
                          <a:ea typeface="Calibri"/>
                          <a:cs typeface="Times New Roman"/>
                        </a:rPr>
                        <a:t>Ми бағаны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kk-KZ" sz="1200">
                          <a:latin typeface="Times New Roman"/>
                          <a:ea typeface="Calibri"/>
                          <a:cs typeface="Times New Roman"/>
                        </a:rPr>
                        <a:t>Артқы ми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b="1">
                          <a:latin typeface="Times New Roman"/>
                          <a:ea typeface="Calibri"/>
                          <a:cs typeface="Times New Roman"/>
                        </a:rPr>
                        <a:t>Сопақша ми </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Мұнда бассүйек-ми жүйке жұптары:</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ХІІ – тіласты; </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ХІ – қосымша;</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Х – жылжымалы;</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ІХ – тіл-жұтқыншақ жүйкелері шығатын ядролар бар.</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a:latin typeface="Times New Roman"/>
                          <a:ea typeface="Calibri"/>
                          <a:cs typeface="Times New Roman"/>
                        </a:rPr>
                        <a:t>Өткізгіштік</a:t>
                      </a:r>
                      <a:r>
                        <a:rPr lang="kk-KZ" sz="1200">
                          <a:latin typeface="Times New Roman"/>
                          <a:ea typeface="Calibri"/>
                          <a:cs typeface="Times New Roman"/>
                        </a:rPr>
                        <a:t> – жұлын мен мидың жоғары орналасқан бөлімдерін байланыстыру.</a:t>
                      </a:r>
                      <a:endParaRPr lang="ru-RU" sz="1200">
                        <a:latin typeface="Calibri"/>
                        <a:ea typeface="Calibri"/>
                        <a:cs typeface="Times New Roman"/>
                      </a:endParaRPr>
                    </a:p>
                    <a:p>
                      <a:pPr algn="just">
                        <a:lnSpc>
                          <a:spcPct val="115000"/>
                        </a:lnSpc>
                        <a:spcAft>
                          <a:spcPts val="0"/>
                        </a:spcAft>
                      </a:pPr>
                      <a:r>
                        <a:rPr lang="kk-KZ" sz="1200" b="1">
                          <a:latin typeface="Times New Roman"/>
                          <a:ea typeface="Calibri"/>
                          <a:cs typeface="Times New Roman"/>
                        </a:rPr>
                        <a:t>Рефлекторлық</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1) Тыныс алу, жүрек-қантамыр және асқорыту жүйелерінің жұмысын реттеу;</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2) Тағамдық рефлекстер – сілекей бөліну, шайнау, жұту;</a:t>
                      </a:r>
                      <a:endParaRPr lang="ru-RU" sz="1200">
                        <a:latin typeface="Calibri"/>
                        <a:ea typeface="Calibri"/>
                        <a:cs typeface="Times New Roman"/>
                      </a:endParaRPr>
                    </a:p>
                    <a:p>
                      <a:pPr marL="342900" lvl="0" indent="-342900" algn="just">
                        <a:lnSpc>
                          <a:spcPct val="115000"/>
                        </a:lnSpc>
                        <a:spcAft>
                          <a:spcPts val="0"/>
                        </a:spcAft>
                        <a:buFont typeface="+mj-lt"/>
                        <a:buAutoNum type="arabicParenR"/>
                      </a:pPr>
                      <a:r>
                        <a:rPr lang="kk-KZ" sz="1200">
                          <a:latin typeface="Times New Roman"/>
                          <a:ea typeface="Calibri"/>
                          <a:cs typeface="Times New Roman"/>
                        </a:rPr>
                        <a:t>3) Қорғаныс рефлекстері – түшкіру, көзді жыпылықтату, жөтел, құсу.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7993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b="1">
                          <a:latin typeface="Times New Roman"/>
                          <a:ea typeface="Calibri"/>
                          <a:cs typeface="Times New Roman"/>
                        </a:rPr>
                        <a:t>Вароли көпірі</a:t>
                      </a:r>
                      <a:endParaRPr lang="ru-RU" sz="1200">
                        <a:latin typeface="Calibri"/>
                        <a:ea typeface="Calibri"/>
                        <a:cs typeface="Times New Roman"/>
                      </a:endParaRPr>
                    </a:p>
                    <a:p>
                      <a:pPr>
                        <a:lnSpc>
                          <a:spcPct val="115000"/>
                        </a:lnSpc>
                        <a:spcAft>
                          <a:spcPts val="0"/>
                        </a:spcAft>
                      </a:pPr>
                      <a:r>
                        <a:rPr lang="en-US" sz="1200">
                          <a:latin typeface="Times New Roman"/>
                          <a:ea typeface="Calibri"/>
                          <a:cs typeface="Times New Roman"/>
                        </a:rPr>
                        <a:t>VIII</a:t>
                      </a:r>
                      <a:r>
                        <a:rPr lang="ru-RU" sz="1200">
                          <a:latin typeface="Times New Roman"/>
                          <a:ea typeface="Calibri"/>
                          <a:cs typeface="Times New Roman"/>
                        </a:rPr>
                        <a:t> – </a:t>
                      </a:r>
                      <a:r>
                        <a:rPr lang="kk-KZ" sz="1200">
                          <a:latin typeface="Times New Roman"/>
                          <a:ea typeface="Calibri"/>
                          <a:cs typeface="Times New Roman"/>
                        </a:rPr>
                        <a:t>есту;</a:t>
                      </a:r>
                      <a:endParaRPr lang="ru-RU" sz="1200">
                        <a:latin typeface="Calibri"/>
                        <a:ea typeface="Calibri"/>
                        <a:cs typeface="Times New Roman"/>
                      </a:endParaRPr>
                    </a:p>
                    <a:p>
                      <a:pPr>
                        <a:lnSpc>
                          <a:spcPct val="115000"/>
                        </a:lnSpc>
                        <a:spcAft>
                          <a:spcPts val="0"/>
                        </a:spcAft>
                      </a:pPr>
                      <a:r>
                        <a:rPr lang="en-US" sz="1200">
                          <a:latin typeface="Times New Roman"/>
                          <a:ea typeface="Calibri"/>
                          <a:cs typeface="Times New Roman"/>
                        </a:rPr>
                        <a:t>VII</a:t>
                      </a:r>
                      <a:r>
                        <a:rPr lang="ru-RU" sz="1200">
                          <a:latin typeface="Times New Roman"/>
                          <a:ea typeface="Calibri"/>
                          <a:cs typeface="Times New Roman"/>
                        </a:rPr>
                        <a:t> – </a:t>
                      </a:r>
                      <a:r>
                        <a:rPr lang="kk-KZ" sz="1200">
                          <a:latin typeface="Times New Roman"/>
                          <a:ea typeface="Calibri"/>
                          <a:cs typeface="Times New Roman"/>
                        </a:rPr>
                        <a:t>бет;</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VI – бағыттаушы;</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V – үшкілік жүйкелер ядролары орналасқан.</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a:latin typeface="Times New Roman"/>
                          <a:ea typeface="Calibri"/>
                          <a:cs typeface="Times New Roman"/>
                        </a:rPr>
                        <a:t>Өткізгіштік – </a:t>
                      </a:r>
                      <a:r>
                        <a:rPr lang="kk-KZ" sz="1200">
                          <a:latin typeface="Times New Roman"/>
                          <a:ea typeface="Calibri"/>
                          <a:cs typeface="Times New Roman"/>
                        </a:rPr>
                        <a:t>мишық жартышарларын өзара және үлкен ми сыңарлары қыртысымен байланыстыратын орталықтан тепкіш және орталыққа тепкіш жүйке жолдары мен жүйке талшықтары болады.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1423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b="1">
                          <a:latin typeface="Times New Roman"/>
                          <a:ea typeface="Calibri"/>
                          <a:cs typeface="Times New Roman"/>
                        </a:rPr>
                        <a:t>Мишық</a:t>
                      </a:r>
                      <a:endParaRPr lang="ru-RU" sz="1200">
                        <a:latin typeface="Calibri"/>
                        <a:ea typeface="Calibri"/>
                        <a:cs typeface="Times New Roman"/>
                      </a:endParaRPr>
                    </a:p>
                    <a:p>
                      <a:pPr>
                        <a:lnSpc>
                          <a:spcPct val="115000"/>
                        </a:lnSpc>
                        <a:spcAft>
                          <a:spcPts val="0"/>
                        </a:spcAft>
                      </a:pPr>
                      <a:r>
                        <a:rPr lang="kk-KZ" sz="1200">
                          <a:latin typeface="Times New Roman"/>
                          <a:ea typeface="Calibri"/>
                          <a:cs typeface="Times New Roman"/>
                        </a:rPr>
                        <a:t>Мишық жатрышарлары өзара байланысқан және ақ және сұр заттан тұрады.</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a:latin typeface="Times New Roman"/>
                          <a:ea typeface="Calibri"/>
                          <a:cs typeface="Times New Roman"/>
                        </a:rPr>
                        <a:t>Ерікті қозғалыстардың координациясы және кеңістікте дене қалпын сақтау.</a:t>
                      </a:r>
                      <a:endParaRPr lang="ru-RU" sz="1200">
                        <a:latin typeface="Calibri"/>
                        <a:ea typeface="Calibri"/>
                        <a:cs typeface="Times New Roman"/>
                      </a:endParaRPr>
                    </a:p>
                    <a:p>
                      <a:pPr algn="just">
                        <a:lnSpc>
                          <a:spcPct val="115000"/>
                        </a:lnSpc>
                        <a:spcAft>
                          <a:spcPts val="0"/>
                        </a:spcAft>
                      </a:pPr>
                      <a:r>
                        <a:rPr lang="kk-KZ" sz="1200">
                          <a:latin typeface="Times New Roman"/>
                          <a:ea typeface="Calibri"/>
                          <a:cs typeface="Times New Roman"/>
                        </a:rPr>
                        <a:t>Бұлшықет тонусы мен тепе-теңдікті реттеу. </a:t>
                      </a:r>
                      <a:endParaRPr lang="ru-RU" sz="120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14237">
                <a:tc vMerge="1">
                  <a:txBody>
                    <a:bodyPr/>
                    <a:lstStyle/>
                    <a:p>
                      <a:endParaRPr lang="ru-RU"/>
                    </a:p>
                  </a:txBody>
                  <a:tcPr/>
                </a:tc>
                <a:tc gridSpan="3">
                  <a:txBody>
                    <a:bodyPr/>
                    <a:lstStyle/>
                    <a:p>
                      <a:pPr algn="just">
                        <a:lnSpc>
                          <a:spcPct val="115000"/>
                        </a:lnSpc>
                        <a:spcAft>
                          <a:spcPts val="0"/>
                        </a:spcAft>
                      </a:pPr>
                      <a:r>
                        <a:rPr lang="kk-KZ" sz="1200" dirty="0">
                          <a:solidFill>
                            <a:srgbClr val="FF0000"/>
                          </a:solidFill>
                          <a:latin typeface="Times New Roman"/>
                          <a:ea typeface="Calibri"/>
                          <a:cs typeface="Times New Roman"/>
                        </a:rPr>
                        <a:t>Ретикулярлық фармация</a:t>
                      </a:r>
                      <a:r>
                        <a:rPr lang="kk-KZ" sz="1200" dirty="0">
                          <a:latin typeface="Times New Roman"/>
                          <a:ea typeface="Calibri"/>
                          <a:cs typeface="Times New Roman"/>
                        </a:rPr>
                        <a:t> – ми бағанасы мен аралық миды орайтын жүйке талшықтарының торы. Мидың орталыққа тепкіш және орталықтан тепкіш жолдарының өзара әрекеттестігін, организмніңәртүрлі қызметтерінің координациясын және ОЖЖ барлық бөлімдерінің қозғыштығын қамтамасыз етеді.</a:t>
                      </a:r>
                      <a:endParaRPr lang="ru-RU" sz="1200" dirty="0">
                        <a:latin typeface="Calibri"/>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4"/>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БАС МИЫНЫҢ ҚҰРЫЛЫСЫ МЕН ҚЫЗМЕТІ</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1" y="142852"/>
          <a:ext cx="8786874" cy="6668244"/>
        </p:xfrm>
        <a:graphic>
          <a:graphicData uri="http://schemas.openxmlformats.org/drawingml/2006/table">
            <a:tbl>
              <a:tblPr/>
              <a:tblGrid>
                <a:gridCol w="2663774">
                  <a:extLst>
                    <a:ext uri="{9D8B030D-6E8A-4147-A177-3AD203B41FA5}">
                      <a16:colId xmlns="" xmlns:a16="http://schemas.microsoft.com/office/drawing/2014/main" val="20000"/>
                    </a:ext>
                  </a:extLst>
                </a:gridCol>
                <a:gridCol w="795552">
                  <a:extLst>
                    <a:ext uri="{9D8B030D-6E8A-4147-A177-3AD203B41FA5}">
                      <a16:colId xmlns="" xmlns:a16="http://schemas.microsoft.com/office/drawing/2014/main" val="20001"/>
                    </a:ext>
                  </a:extLst>
                </a:gridCol>
                <a:gridCol w="2663774">
                  <a:extLst>
                    <a:ext uri="{9D8B030D-6E8A-4147-A177-3AD203B41FA5}">
                      <a16:colId xmlns="" xmlns:a16="http://schemas.microsoft.com/office/drawing/2014/main" val="20002"/>
                    </a:ext>
                  </a:extLst>
                </a:gridCol>
                <a:gridCol w="2663774">
                  <a:extLst>
                    <a:ext uri="{9D8B030D-6E8A-4147-A177-3AD203B41FA5}">
                      <a16:colId xmlns="" xmlns:a16="http://schemas.microsoft.com/office/drawing/2014/main" val="20003"/>
                    </a:ext>
                  </a:extLst>
                </a:gridCol>
              </a:tblGrid>
              <a:tr h="201656">
                <a:tc gridSpan="2">
                  <a:txBody>
                    <a:bodyPr/>
                    <a:lstStyle/>
                    <a:p>
                      <a:pPr algn="ctr">
                        <a:lnSpc>
                          <a:spcPct val="115000"/>
                        </a:lnSpc>
                        <a:spcAft>
                          <a:spcPts val="0"/>
                        </a:spcAft>
                      </a:pPr>
                      <a:r>
                        <a:rPr lang="kk-KZ" sz="1200" dirty="0">
                          <a:latin typeface="Times New Roman"/>
                          <a:ea typeface="Calibri"/>
                          <a:cs typeface="Times New Roman"/>
                        </a:rPr>
                        <a:t>Ми бөлімдері</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kk-KZ" sz="1200" dirty="0">
                          <a:latin typeface="Times New Roman"/>
                          <a:ea typeface="Calibri"/>
                          <a:cs typeface="Times New Roman"/>
                        </a:rPr>
                        <a:t>Бөлім құрылымдары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26018">
                <a:tc>
                  <a:txBody>
                    <a:bodyPr/>
                    <a:lstStyle/>
                    <a:p>
                      <a:pPr algn="ctr">
                        <a:lnSpc>
                          <a:spcPct val="115000"/>
                        </a:lnSpc>
                        <a:spcAft>
                          <a:spcPts val="0"/>
                        </a:spcAft>
                      </a:pPr>
                      <a:r>
                        <a:rPr lang="kk-KZ" sz="1200">
                          <a:solidFill>
                            <a:srgbClr val="FF0000"/>
                          </a:solidFill>
                          <a:latin typeface="Times New Roman"/>
                          <a:ea typeface="Calibri"/>
                          <a:cs typeface="Times New Roman"/>
                        </a:rPr>
                        <a:t>Ми бағанасы</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Аралық ми </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dirty="0">
                          <a:latin typeface="Times New Roman"/>
                          <a:ea typeface="Calibri"/>
                          <a:cs typeface="Times New Roman"/>
                        </a:rPr>
                        <a:t>Біріншілік көру және есту орталықтарының ядролары бар </a:t>
                      </a:r>
                      <a:r>
                        <a:rPr lang="kk-KZ" sz="1200" b="1" dirty="0">
                          <a:latin typeface="Times New Roman"/>
                          <a:ea typeface="Calibri"/>
                          <a:cs typeface="Times New Roman"/>
                        </a:rPr>
                        <a:t>төрт төмпешік ми.</a:t>
                      </a:r>
                      <a:endParaRPr lang="ru-RU" sz="1200" dirty="0">
                        <a:latin typeface="Calibri"/>
                        <a:ea typeface="Calibri"/>
                        <a:cs typeface="Times New Roman"/>
                      </a:endParaRPr>
                    </a:p>
                    <a:p>
                      <a:pPr algn="just">
                        <a:lnSpc>
                          <a:spcPct val="115000"/>
                        </a:lnSpc>
                        <a:spcAft>
                          <a:spcPts val="0"/>
                        </a:spcAft>
                      </a:pPr>
                      <a:r>
                        <a:rPr lang="kk-KZ" sz="1200" b="1" dirty="0">
                          <a:latin typeface="Times New Roman"/>
                          <a:ea typeface="Calibri"/>
                          <a:cs typeface="Times New Roman"/>
                        </a:rPr>
                        <a:t>Ми аяқтары</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Ядролары:</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IV – көзді қозғалтатын;</a:t>
                      </a:r>
                      <a:endParaRPr lang="ru-RU" sz="1200" dirty="0">
                        <a:latin typeface="Calibri"/>
                        <a:ea typeface="Calibri"/>
                        <a:cs typeface="Times New Roman"/>
                      </a:endParaRPr>
                    </a:p>
                    <a:p>
                      <a:pPr algn="just">
                        <a:lnSpc>
                          <a:spcPct val="115000"/>
                        </a:lnSpc>
                        <a:spcAft>
                          <a:spcPts val="0"/>
                        </a:spcAft>
                      </a:pPr>
                      <a:r>
                        <a:rPr lang="kk-KZ" sz="1200" dirty="0">
                          <a:latin typeface="Times New Roman"/>
                          <a:ea typeface="Calibri"/>
                          <a:cs typeface="Times New Roman"/>
                        </a:rPr>
                        <a:t>III – топтамалық жүйкелер.</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1200" b="1" dirty="0">
                          <a:latin typeface="Times New Roman"/>
                          <a:ea typeface="Calibri"/>
                          <a:cs typeface="Times New Roman"/>
                        </a:rPr>
                        <a:t>Өткізгіштік</a:t>
                      </a:r>
                      <a:endParaRPr lang="ru-RU" sz="1200" dirty="0">
                        <a:latin typeface="Calibri"/>
                        <a:ea typeface="Calibri"/>
                        <a:cs typeface="Times New Roman"/>
                      </a:endParaRPr>
                    </a:p>
                    <a:p>
                      <a:pPr algn="just">
                        <a:lnSpc>
                          <a:spcPct val="115000"/>
                        </a:lnSpc>
                        <a:spcAft>
                          <a:spcPts val="0"/>
                        </a:spcAft>
                      </a:pPr>
                      <a:r>
                        <a:rPr lang="kk-KZ" sz="1200" b="1" dirty="0">
                          <a:latin typeface="Times New Roman"/>
                          <a:ea typeface="Calibri"/>
                          <a:cs typeface="Times New Roman"/>
                        </a:rPr>
                        <a:t>Рефлекторлық</a:t>
                      </a:r>
                      <a:endParaRPr lang="ru-RU" sz="1200" dirty="0">
                        <a:latin typeface="Calibri"/>
                        <a:ea typeface="Calibri"/>
                        <a:cs typeface="Times New Roman"/>
                      </a:endParaRPr>
                    </a:p>
                    <a:p>
                      <a:pPr marL="342900" lvl="0" indent="-342900" algn="just">
                        <a:lnSpc>
                          <a:spcPct val="115000"/>
                        </a:lnSpc>
                        <a:spcAft>
                          <a:spcPts val="0"/>
                        </a:spcAft>
                        <a:buFont typeface="+mj-lt"/>
                        <a:buAutoNum type="arabicParenR"/>
                      </a:pPr>
                      <a:r>
                        <a:rPr lang="kk-KZ" sz="1200" dirty="0">
                          <a:latin typeface="Times New Roman"/>
                          <a:ea typeface="Calibri"/>
                          <a:cs typeface="Times New Roman"/>
                        </a:rPr>
                        <a:t>Бас пен дененің бұрылуы кезінде туындайтын көру және дыбыстық тітіркендіргіштерге бағытталған рефлекстер;</a:t>
                      </a:r>
                      <a:endParaRPr lang="ru-RU" sz="1200" dirty="0">
                        <a:latin typeface="Calibri"/>
                        <a:ea typeface="Calibri"/>
                        <a:cs typeface="Times New Roman"/>
                      </a:endParaRPr>
                    </a:p>
                    <a:p>
                      <a:pPr marL="342900" lvl="0" indent="-342900" algn="just">
                        <a:lnSpc>
                          <a:spcPct val="115000"/>
                        </a:lnSpc>
                        <a:spcAft>
                          <a:spcPts val="0"/>
                        </a:spcAft>
                        <a:buFont typeface="+mj-lt"/>
                        <a:buAutoNum type="arabicParenR"/>
                      </a:pPr>
                      <a:r>
                        <a:rPr lang="kk-KZ" sz="1200" dirty="0">
                          <a:latin typeface="Times New Roman"/>
                          <a:ea typeface="Calibri"/>
                          <a:cs typeface="Times New Roman"/>
                        </a:rPr>
                        <a:t>Бұлшықет тонусы мен дене тұрысын реттеу.</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16281">
                <a:tc rowSpan="3">
                  <a:txBody>
                    <a:bodyPr/>
                    <a:lstStyle/>
                    <a:p>
                      <a:pPr algn="ctr">
                        <a:lnSpc>
                          <a:spcPct val="115000"/>
                        </a:lnSpc>
                        <a:spcAft>
                          <a:spcPts val="0"/>
                        </a:spcAft>
                      </a:pPr>
                      <a:r>
                        <a:rPr lang="kk-KZ" sz="1200" dirty="0">
                          <a:solidFill>
                            <a:srgbClr val="FF0000"/>
                          </a:solidFill>
                          <a:latin typeface="Times New Roman"/>
                          <a:ea typeface="Calibri"/>
                          <a:cs typeface="Times New Roman"/>
                        </a:rPr>
                        <a:t>Ми қыртысы асты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kk-KZ" sz="1200">
                          <a:latin typeface="Times New Roman"/>
                          <a:ea typeface="Calibri"/>
                          <a:cs typeface="Times New Roman"/>
                        </a:rPr>
                        <a:t>Алдыңғы ми </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kk-KZ" sz="1200">
                          <a:latin typeface="Times New Roman"/>
                          <a:ea typeface="Calibri"/>
                          <a:cs typeface="Times New Roman"/>
                        </a:rPr>
                        <a:t>Аралық ми </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А) таламус</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(көру төмпешігі) ІІ-ші жұп көру жүйкесі жұбымен;</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Б) гипоталамус.</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Барлық сезім мүшелерінен келіп түсетін апаратты жинақтау және бағалау.</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Біршама маңызды ақпаратты бөлу және оны ми қыртысына жіберу.</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Эмоционалдық іс-әрекетті реттеу. </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4062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kk-KZ" sz="1200" dirty="0">
                          <a:latin typeface="Times New Roman"/>
                          <a:ea typeface="Calibri"/>
                          <a:cs typeface="Times New Roman"/>
                        </a:rPr>
                        <a:t>Вегетативтік жүйке жүйесінің және ағзаның барлық тіршілік үшін маңызды қызметтерінің жоғары қыртысасты орталығы.</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Ішкі орта тұрақтығы мен ағзаның зат алмасу процесстерін қамтамасыз етеді.</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Мотивтелген мінез-құлық және қорғаныш реакцияларын (шөлдеу, аштық, тоқтық, қорқыныш, ашу, сүйсіну немесе сүйсінбеу) реттеу.</a:t>
                      </a:r>
                      <a:endParaRPr lang="ru-RU" sz="1200" dirty="0">
                        <a:latin typeface="Calibri"/>
                        <a:ea typeface="Calibri"/>
                        <a:cs typeface="Times New Roman"/>
                      </a:endParaRPr>
                    </a:p>
                    <a:p>
                      <a:pPr algn="l">
                        <a:lnSpc>
                          <a:spcPct val="115000"/>
                        </a:lnSpc>
                        <a:spcAft>
                          <a:spcPts val="0"/>
                        </a:spcAft>
                      </a:pPr>
                      <a:r>
                        <a:rPr lang="kk-KZ" sz="1200" dirty="0">
                          <a:latin typeface="Times New Roman"/>
                          <a:ea typeface="Calibri"/>
                          <a:cs typeface="Times New Roman"/>
                        </a:rPr>
                        <a:t>Ұйқы мен сергектік алмасуына қатысу.</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1628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Базальді ганглия (қыртысасты ядролар)</a:t>
                      </a:r>
                      <a:endParaRPr lang="ru-RU" sz="120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dirty="0">
                          <a:latin typeface="Times New Roman"/>
                          <a:ea typeface="Calibri"/>
                          <a:cs typeface="Times New Roman"/>
                        </a:rPr>
                        <a:t>Қозғалыс белсенділігін реттеу мен координациялауда (таламус және мишықпен бірге) қатысады. </a:t>
                      </a:r>
                      <a:endParaRPr lang="ru-RU" sz="1200" dirty="0">
                        <a:latin typeface="Calibri"/>
                        <a:ea typeface="Calibri"/>
                        <a:cs typeface="Times New Roman"/>
                      </a:endParaRPr>
                    </a:p>
                    <a:p>
                      <a:pPr algn="ctr">
                        <a:lnSpc>
                          <a:spcPct val="115000"/>
                        </a:lnSpc>
                        <a:spcAft>
                          <a:spcPts val="0"/>
                        </a:spcAft>
                      </a:pPr>
                      <a:r>
                        <a:rPr lang="kk-KZ" sz="1200" dirty="0">
                          <a:latin typeface="Times New Roman"/>
                          <a:ea typeface="Calibri"/>
                          <a:cs typeface="Times New Roman"/>
                        </a:rPr>
                        <a:t>Мақсатты бағытталған қозғалыстар, оқу және ес бағдарламаларын жасау және есте сақтауға қатысады.</a:t>
                      </a:r>
                      <a:endParaRPr lang="ru-RU" sz="1200" dirty="0">
                        <a:latin typeface="Calibri"/>
                        <a:ea typeface="Calibri"/>
                        <a:cs typeface="Times New Roman"/>
                      </a:endParaRPr>
                    </a:p>
                  </a:txBody>
                  <a:tcPr marL="33409" marR="33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835152"/>
          <a:ext cx="8429685" cy="5352501"/>
        </p:xfrm>
        <a:graphic>
          <a:graphicData uri="http://schemas.openxmlformats.org/drawingml/2006/table">
            <a:tbl>
              <a:tblPr/>
              <a:tblGrid>
                <a:gridCol w="1396843">
                  <a:extLst>
                    <a:ext uri="{9D8B030D-6E8A-4147-A177-3AD203B41FA5}">
                      <a16:colId xmlns="" xmlns:a16="http://schemas.microsoft.com/office/drawing/2014/main" val="20000"/>
                    </a:ext>
                  </a:extLst>
                </a:gridCol>
                <a:gridCol w="931668">
                  <a:extLst>
                    <a:ext uri="{9D8B030D-6E8A-4147-A177-3AD203B41FA5}">
                      <a16:colId xmlns="" xmlns:a16="http://schemas.microsoft.com/office/drawing/2014/main" val="20001"/>
                    </a:ext>
                  </a:extLst>
                </a:gridCol>
                <a:gridCol w="3050587">
                  <a:extLst>
                    <a:ext uri="{9D8B030D-6E8A-4147-A177-3AD203B41FA5}">
                      <a16:colId xmlns="" xmlns:a16="http://schemas.microsoft.com/office/drawing/2014/main" val="20002"/>
                    </a:ext>
                  </a:extLst>
                </a:gridCol>
                <a:gridCol w="3050587">
                  <a:extLst>
                    <a:ext uri="{9D8B030D-6E8A-4147-A177-3AD203B41FA5}">
                      <a16:colId xmlns="" xmlns:a16="http://schemas.microsoft.com/office/drawing/2014/main" val="20003"/>
                    </a:ext>
                  </a:extLst>
                </a:gridCol>
              </a:tblGrid>
              <a:tr h="541867">
                <a:tc>
                  <a:txBody>
                    <a:bodyPr/>
                    <a:lstStyle/>
                    <a:p>
                      <a:pPr algn="ctr">
                        <a:lnSpc>
                          <a:spcPct val="115000"/>
                        </a:lnSpc>
                        <a:spcAft>
                          <a:spcPts val="0"/>
                        </a:spcAft>
                      </a:pPr>
                      <a:r>
                        <a:rPr lang="kk-KZ" sz="1200">
                          <a:latin typeface="Times New Roman"/>
                          <a:ea typeface="Calibri"/>
                          <a:cs typeface="Times New Roman"/>
                        </a:rPr>
                        <a:t>Ми бөлімі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Бөлімдердің құрылымы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kk-KZ" sz="1200">
                          <a:latin typeface="Times New Roman"/>
                          <a:ea typeface="Calibri"/>
                          <a:cs typeface="Times New Roman"/>
                        </a:rPr>
                        <a:t>Қызметі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0"/>
                  </a:ext>
                </a:extLst>
              </a:tr>
              <a:tr h="1625600">
                <a:tc rowSpan="2">
                  <a:txBody>
                    <a:bodyPr/>
                    <a:lstStyle/>
                    <a:p>
                      <a:pPr algn="ctr">
                        <a:lnSpc>
                          <a:spcPct val="115000"/>
                        </a:lnSpc>
                        <a:spcAft>
                          <a:spcPts val="0"/>
                        </a:spcAft>
                      </a:pPr>
                      <a:r>
                        <a:rPr lang="kk-KZ" sz="1200">
                          <a:latin typeface="Times New Roman"/>
                          <a:ea typeface="Calibri"/>
                          <a:cs typeface="Times New Roman"/>
                        </a:rPr>
                        <a:t>Үлкен ми жарты-шарла-рының қабығы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kk-KZ" sz="1200">
                          <a:latin typeface="Times New Roman"/>
                          <a:ea typeface="Calibri"/>
                          <a:cs typeface="Times New Roman"/>
                        </a:rPr>
                        <a:t>Алдыңғы ми</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200">
                          <a:latin typeface="Times New Roman"/>
                          <a:ea typeface="Calibri"/>
                          <a:cs typeface="Times New Roman"/>
                        </a:rPr>
                        <a:t>Ежелгі және ескі қабық (иіс сезу және висцеральдық ми)</a:t>
                      </a:r>
                      <a:endParaRPr lang="ru-RU" sz="1200">
                        <a:latin typeface="Calibri"/>
                        <a:ea typeface="Calibri"/>
                        <a:cs typeface="Times New Roman"/>
                      </a:endParaRPr>
                    </a:p>
                    <a:p>
                      <a:pPr algn="ctr">
                        <a:lnSpc>
                          <a:spcPct val="115000"/>
                        </a:lnSpc>
                        <a:spcAft>
                          <a:spcPts val="0"/>
                        </a:spcAft>
                      </a:pPr>
                      <a:r>
                        <a:rPr lang="kk-KZ" sz="1200">
                          <a:latin typeface="Times New Roman"/>
                          <a:ea typeface="Calibri"/>
                          <a:cs typeface="Times New Roman"/>
                        </a:rPr>
                        <a:t>І жұп иіс сезу жүйкелерінің ядросынан тұрады</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latin typeface="Times New Roman"/>
                          <a:ea typeface="Calibri"/>
                          <a:cs typeface="Times New Roman"/>
                        </a:rPr>
                        <a:t>Ежелгі және ескі қабық кейбік қабықасты құрылымдармен бірлесіп лимбикалық жүйені құрайды, ол: </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Туа біткен мінез-құлық пен эмоцияның қалыптасуына жауап береді;</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Гомеостаз бен өзін-өзі сақтауға және түрді сақтауға бағытталған реакцияларды бақылауды қамтамасыз етеді;</a:t>
                      </a:r>
                      <a:endParaRPr lang="ru-RU" sz="1200">
                        <a:latin typeface="Calibri"/>
                        <a:ea typeface="Calibri"/>
                        <a:cs typeface="Times New Roman"/>
                      </a:endParaRPr>
                    </a:p>
                    <a:p>
                      <a:pPr marL="342900" lvl="0" indent="-342900">
                        <a:lnSpc>
                          <a:spcPct val="115000"/>
                        </a:lnSpc>
                        <a:spcAft>
                          <a:spcPts val="0"/>
                        </a:spcAft>
                        <a:buFont typeface="+mj-lt"/>
                        <a:buAutoNum type="arabicParenR"/>
                      </a:pPr>
                      <a:r>
                        <a:rPr lang="kk-KZ" sz="1200">
                          <a:latin typeface="Times New Roman"/>
                          <a:ea typeface="Calibri"/>
                          <a:cs typeface="Times New Roman"/>
                        </a:rPr>
                        <a:t>Вегетативтік қызметтердің реттелуіне әсер етеді. </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96533">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kk-KZ" sz="1200">
                          <a:latin typeface="Times New Roman"/>
                          <a:ea typeface="Calibri"/>
                          <a:cs typeface="Times New Roman"/>
                        </a:rPr>
                        <a:t>Жаңа қабық</a:t>
                      </a:r>
                      <a:endParaRPr lang="ru-RU" sz="120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arenR"/>
                      </a:pPr>
                      <a:r>
                        <a:rPr lang="kk-KZ" sz="1200" dirty="0">
                          <a:latin typeface="Times New Roman"/>
                          <a:ea typeface="Calibri"/>
                          <a:cs typeface="Times New Roman"/>
                        </a:rPr>
                        <a:t>Жоғары жүйке қызметін жүзеге асырады, күрделі ерікті мінез-құлық пен ойлауға жауап береді. Мораль, ерік-жігер, интеллекттің дамуы ми қабығы қызметімен байланысты;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Сезім мүшелерінен келіп түсетін барлық ақпараттардың қабылдауы, бағалау және өңдеуін жүзеге асырады;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Ағзаның барлық жүйелерінің жұмысын байланыстыраы;</a:t>
                      </a:r>
                      <a:endParaRPr lang="ru-RU" sz="1200" dirty="0">
                        <a:latin typeface="Calibri"/>
                        <a:ea typeface="Calibri"/>
                        <a:cs typeface="Times New Roman"/>
                      </a:endParaRPr>
                    </a:p>
                    <a:p>
                      <a:pPr marL="342900" lvl="0" indent="-342900">
                        <a:lnSpc>
                          <a:spcPct val="115000"/>
                        </a:lnSpc>
                        <a:spcAft>
                          <a:spcPts val="0"/>
                        </a:spcAft>
                        <a:buFont typeface="+mj-lt"/>
                        <a:buAutoNum type="arabicParenR"/>
                      </a:pPr>
                      <a:r>
                        <a:rPr lang="kk-KZ" sz="1200" dirty="0">
                          <a:latin typeface="Times New Roman"/>
                          <a:ea typeface="Calibri"/>
                          <a:cs typeface="Times New Roman"/>
                        </a:rPr>
                        <a:t>Ағзаның сыртқы ортамен өзара байланысын қамтамасыз етеді.</a:t>
                      </a:r>
                      <a:endParaRPr lang="ru-RU" sz="1200" dirty="0">
                        <a:latin typeface="Calibri"/>
                        <a:ea typeface="Calibri"/>
                        <a:cs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10" y="714356"/>
          <a:ext cx="8501089" cy="5357850"/>
        </p:xfrm>
        <a:graphic>
          <a:graphicData uri="http://schemas.openxmlformats.org/drawingml/2006/table">
            <a:tbl>
              <a:tblPr/>
              <a:tblGrid>
                <a:gridCol w="4357718">
                  <a:extLst>
                    <a:ext uri="{9D8B030D-6E8A-4147-A177-3AD203B41FA5}">
                      <a16:colId xmlns="" xmlns:a16="http://schemas.microsoft.com/office/drawing/2014/main" val="20000"/>
                    </a:ext>
                  </a:extLst>
                </a:gridCol>
                <a:gridCol w="4143371">
                  <a:extLst>
                    <a:ext uri="{9D8B030D-6E8A-4147-A177-3AD203B41FA5}">
                      <a16:colId xmlns="" xmlns:a16="http://schemas.microsoft.com/office/drawing/2014/main" val="20001"/>
                    </a:ext>
                  </a:extLst>
                </a:gridCol>
              </a:tblGrid>
              <a:tr h="5357850">
                <a:tc>
                  <a:txBody>
                    <a:bodyPr/>
                    <a:lstStyle/>
                    <a:p>
                      <a:pPr algn="just">
                        <a:lnSpc>
                          <a:spcPct val="115000"/>
                        </a:lnSpc>
                        <a:spcAft>
                          <a:spcPts val="0"/>
                        </a:spcAft>
                      </a:pPr>
                      <a:r>
                        <a:rPr lang="kk-KZ" sz="2400" b="1" dirty="0">
                          <a:latin typeface="Times New Roman"/>
                          <a:ea typeface="Calibri"/>
                          <a:cs typeface="Times New Roman"/>
                        </a:rPr>
                        <a:t>Сол жақ жартышар</a:t>
                      </a:r>
                      <a:endParaRPr lang="ru-RU" sz="2400" dirty="0">
                        <a:latin typeface="Calibri"/>
                        <a:ea typeface="Calibri"/>
                        <a:cs typeface="Times New Roman"/>
                      </a:endParaRPr>
                    </a:p>
                    <a:p>
                      <a:pPr algn="just">
                        <a:lnSpc>
                          <a:spcPct val="115000"/>
                        </a:lnSpc>
                        <a:spcAft>
                          <a:spcPts val="0"/>
                        </a:spcAft>
                      </a:pPr>
                      <a:r>
                        <a:rPr lang="kk-KZ" sz="2400" b="1" dirty="0">
                          <a:latin typeface="Times New Roman"/>
                          <a:ea typeface="Calibri"/>
                          <a:cs typeface="Times New Roman"/>
                        </a:rPr>
                        <a:t>(«ойлау, логикалық») – </a:t>
                      </a:r>
                      <a:r>
                        <a:rPr lang="kk-KZ" sz="2400" dirty="0">
                          <a:latin typeface="Times New Roman"/>
                          <a:ea typeface="Calibri"/>
                          <a:cs typeface="Times New Roman"/>
                        </a:rPr>
                        <a:t>сөйлеу қызметіне, ауызекі сөйлеу, жазу, есептеу мен логикалық ойлауды реттеуге жауап береді. Оңқайларда басым.</a:t>
                      </a:r>
                      <a:endParaRPr lang="ru-RU" sz="24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kk-KZ" sz="2400" b="1" dirty="0">
                          <a:latin typeface="Times New Roman"/>
                          <a:ea typeface="Calibri"/>
                          <a:cs typeface="Times New Roman"/>
                        </a:rPr>
                        <a:t>Оң жақ жартышар («көркемдік, эмоционалдық») – </a:t>
                      </a:r>
                      <a:endParaRPr lang="ru-RU" sz="2400" dirty="0">
                        <a:latin typeface="Calibri"/>
                        <a:ea typeface="Calibri"/>
                        <a:cs typeface="Times New Roman"/>
                      </a:endParaRPr>
                    </a:p>
                    <a:p>
                      <a:pPr algn="just">
                        <a:lnSpc>
                          <a:spcPct val="115000"/>
                        </a:lnSpc>
                        <a:spcAft>
                          <a:spcPts val="0"/>
                        </a:spcAft>
                      </a:pPr>
                      <a:r>
                        <a:rPr lang="kk-KZ" sz="2400" dirty="0">
                          <a:latin typeface="Times New Roman"/>
                          <a:ea typeface="Calibri"/>
                          <a:cs typeface="Times New Roman"/>
                        </a:rPr>
                        <a:t>көру, музыкалық образдарды, заттың пішіндері мен құрылымдарын тануда, кеңістікте саналы түрде бағдарлануда қатысады.</a:t>
                      </a:r>
                      <a:endParaRPr lang="ru-RU" sz="2400" dirty="0">
                        <a:latin typeface="Calibri"/>
                        <a:ea typeface="Calibri"/>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32769" name="Rectangle 1"/>
          <p:cNvSpPr>
            <a:spLocks noChangeArrowheads="1"/>
          </p:cNvSpPr>
          <p:nvPr/>
        </p:nvSpPr>
        <p:spPr bwMode="auto">
          <a:xfrm>
            <a:off x="0" y="0"/>
            <a:ext cx="864396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Бас миының жартышарлары</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4071934" y="1857364"/>
            <a:ext cx="4286281" cy="428628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524000" y="4500570"/>
          <a:ext cx="2976562" cy="1656207"/>
        </p:xfrm>
        <a:graphic>
          <a:graphicData uri="http://schemas.openxmlformats.org/drawingml/2006/table">
            <a:tbl>
              <a:tblPr/>
              <a:tblGrid>
                <a:gridCol w="2976562">
                  <a:extLst>
                    <a:ext uri="{9D8B030D-6E8A-4147-A177-3AD203B41FA5}">
                      <a16:colId xmlns="" xmlns:a16="http://schemas.microsoft.com/office/drawing/2014/main" val="20000"/>
                    </a:ext>
                  </a:extLst>
                </a:gridCol>
              </a:tblGrid>
              <a:tr h="1428760">
                <a:tc>
                  <a:txBody>
                    <a:bodyPr/>
                    <a:lstStyle/>
                    <a:p>
                      <a:pPr algn="l">
                        <a:lnSpc>
                          <a:spcPct val="115000"/>
                        </a:lnSpc>
                        <a:spcAft>
                          <a:spcPts val="0"/>
                        </a:spcAft>
                      </a:pPr>
                      <a:r>
                        <a:rPr lang="kk-KZ" sz="1050" b="0" dirty="0">
                          <a:latin typeface="Times New Roman"/>
                          <a:ea typeface="Calibri"/>
                          <a:cs typeface="Times New Roman"/>
                        </a:rPr>
                        <a:t>Жұлын 31-32 сегменттен тұрады:</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8 мойын (С</a:t>
                      </a:r>
                      <a:r>
                        <a:rPr lang="kk-KZ" sz="1050" b="0" baseline="-25000" dirty="0">
                          <a:latin typeface="Times New Roman"/>
                          <a:ea typeface="Calibri"/>
                          <a:cs typeface="Times New Roman"/>
                        </a:rPr>
                        <a:t>1</a:t>
                      </a:r>
                      <a:r>
                        <a:rPr lang="kk-KZ" sz="1050" b="0" dirty="0">
                          <a:latin typeface="Times New Roman"/>
                          <a:ea typeface="Calibri"/>
                          <a:cs typeface="Times New Roman"/>
                        </a:rPr>
                        <a:t>-С</a:t>
                      </a:r>
                      <a:r>
                        <a:rPr lang="kk-KZ" sz="1050" b="0" baseline="-25000" dirty="0">
                          <a:latin typeface="Times New Roman"/>
                          <a:ea typeface="Calibri"/>
                          <a:cs typeface="Times New Roman"/>
                        </a:rPr>
                        <a:t>8</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12 кеуде (</a:t>
                      </a:r>
                      <a:r>
                        <a:rPr lang="en-US" sz="1050" b="0" dirty="0">
                          <a:latin typeface="Times New Roman"/>
                          <a:ea typeface="Calibri"/>
                          <a:cs typeface="Times New Roman"/>
                        </a:rPr>
                        <a:t>Th</a:t>
                      </a:r>
                      <a:r>
                        <a:rPr lang="en-US" sz="1050" b="0" baseline="-25000" dirty="0">
                          <a:latin typeface="Times New Roman"/>
                          <a:ea typeface="Calibri"/>
                          <a:cs typeface="Times New Roman"/>
                        </a:rPr>
                        <a:t>1</a:t>
                      </a:r>
                      <a:r>
                        <a:rPr lang="en-US" sz="1050" b="0" dirty="0">
                          <a:latin typeface="Times New Roman"/>
                          <a:ea typeface="Calibri"/>
                          <a:cs typeface="Times New Roman"/>
                        </a:rPr>
                        <a:t>-Th</a:t>
                      </a:r>
                      <a:r>
                        <a:rPr lang="en-US" sz="1050" b="0" baseline="-25000" dirty="0">
                          <a:latin typeface="Times New Roman"/>
                          <a:ea typeface="Calibri"/>
                          <a:cs typeface="Times New Roman"/>
                        </a:rPr>
                        <a:t>12</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kk-KZ" sz="1050" b="0" dirty="0">
                          <a:latin typeface="Times New Roman"/>
                          <a:ea typeface="Calibri"/>
                          <a:cs typeface="Times New Roman"/>
                        </a:rPr>
                        <a:t>5 бел (</a:t>
                      </a:r>
                      <a:r>
                        <a:rPr lang="en-US" sz="1050" b="0" dirty="0">
                          <a:latin typeface="Times New Roman"/>
                          <a:ea typeface="Calibri"/>
                          <a:cs typeface="Times New Roman"/>
                        </a:rPr>
                        <a:t>L</a:t>
                      </a:r>
                      <a:r>
                        <a:rPr lang="en-US" sz="1050" b="0" baseline="-25000" dirty="0">
                          <a:latin typeface="Times New Roman"/>
                          <a:ea typeface="Calibri"/>
                          <a:cs typeface="Times New Roman"/>
                        </a:rPr>
                        <a:t>1</a:t>
                      </a:r>
                      <a:r>
                        <a:rPr lang="en-US" sz="1050" b="0" dirty="0">
                          <a:latin typeface="Times New Roman"/>
                          <a:ea typeface="Calibri"/>
                          <a:cs typeface="Times New Roman"/>
                        </a:rPr>
                        <a:t>-L</a:t>
                      </a:r>
                      <a:r>
                        <a:rPr lang="en-US" sz="1050" b="0" baseline="-25000" dirty="0">
                          <a:latin typeface="Times New Roman"/>
                          <a:ea typeface="Calibri"/>
                          <a:cs typeface="Times New Roman"/>
                        </a:rPr>
                        <a:t>5</a:t>
                      </a:r>
                      <a:r>
                        <a:rPr lang="kk-KZ"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en-US" sz="1050" b="0" dirty="0">
                          <a:latin typeface="Times New Roman"/>
                          <a:ea typeface="Calibri"/>
                          <a:cs typeface="Times New Roman"/>
                        </a:rPr>
                        <a:t>5 </a:t>
                      </a:r>
                      <a:r>
                        <a:rPr lang="kk-KZ" sz="1050" b="0" dirty="0">
                          <a:latin typeface="Times New Roman"/>
                          <a:ea typeface="Calibri"/>
                          <a:cs typeface="Times New Roman"/>
                        </a:rPr>
                        <a:t>сегізкөз (</a:t>
                      </a:r>
                      <a:r>
                        <a:rPr lang="en-US" sz="1050" b="0" dirty="0">
                          <a:latin typeface="Times New Roman"/>
                          <a:ea typeface="Calibri"/>
                          <a:cs typeface="Times New Roman"/>
                        </a:rPr>
                        <a:t>S</a:t>
                      </a:r>
                      <a:r>
                        <a:rPr lang="en-US" sz="1050" b="0" baseline="-25000" dirty="0">
                          <a:latin typeface="Times New Roman"/>
                          <a:ea typeface="Calibri"/>
                          <a:cs typeface="Times New Roman"/>
                        </a:rPr>
                        <a:t>1</a:t>
                      </a:r>
                      <a:r>
                        <a:rPr lang="en-US" sz="1050" b="0" dirty="0">
                          <a:latin typeface="Times New Roman"/>
                          <a:ea typeface="Calibri"/>
                          <a:cs typeface="Times New Roman"/>
                        </a:rPr>
                        <a:t>-S</a:t>
                      </a:r>
                      <a:r>
                        <a:rPr lang="en-US" sz="1050" b="0" baseline="-25000" dirty="0">
                          <a:latin typeface="Times New Roman"/>
                          <a:ea typeface="Calibri"/>
                          <a:cs typeface="Times New Roman"/>
                        </a:rPr>
                        <a:t>5</a:t>
                      </a:r>
                      <a:r>
                        <a:rPr lang="kk-KZ" sz="1050" b="0" dirty="0">
                          <a:latin typeface="Times New Roman"/>
                          <a:ea typeface="Calibri"/>
                          <a:cs typeface="Times New Roman"/>
                        </a:rPr>
                        <a:t>)</a:t>
                      </a:r>
                      <a:r>
                        <a:rPr lang="en-US" sz="1050" b="0" dirty="0">
                          <a:latin typeface="Times New Roman"/>
                          <a:ea typeface="Calibri"/>
                          <a:cs typeface="Times New Roman"/>
                        </a:rPr>
                        <a:t>;</a:t>
                      </a:r>
                      <a:endParaRPr lang="ru-RU" sz="1050" b="0" dirty="0">
                        <a:latin typeface="Calibri"/>
                        <a:ea typeface="Calibri"/>
                        <a:cs typeface="Times New Roman"/>
                      </a:endParaRPr>
                    </a:p>
                    <a:p>
                      <a:pPr marL="342900" lvl="0" indent="-342900" algn="l">
                        <a:lnSpc>
                          <a:spcPct val="115000"/>
                        </a:lnSpc>
                        <a:spcAft>
                          <a:spcPts val="0"/>
                        </a:spcAft>
                        <a:buFont typeface="+mj-lt"/>
                        <a:buAutoNum type="arabicPeriod"/>
                      </a:pPr>
                      <a:r>
                        <a:rPr lang="en-US" sz="1050" b="0" dirty="0">
                          <a:latin typeface="Times New Roman"/>
                          <a:ea typeface="Calibri"/>
                          <a:cs typeface="Times New Roman"/>
                        </a:rPr>
                        <a:t>1-2 </a:t>
                      </a:r>
                      <a:r>
                        <a:rPr lang="kk-KZ" sz="1050" b="0" dirty="0">
                          <a:latin typeface="Times New Roman"/>
                          <a:ea typeface="Calibri"/>
                          <a:cs typeface="Times New Roman"/>
                        </a:rPr>
                        <a:t>құйымшақ;</a:t>
                      </a:r>
                    </a:p>
                    <a:p>
                      <a:pPr marL="342900" lvl="0" indent="-342900" algn="l">
                        <a:lnSpc>
                          <a:spcPct val="115000"/>
                        </a:lnSpc>
                        <a:spcAft>
                          <a:spcPts val="0"/>
                        </a:spcAft>
                        <a:buFont typeface="+mj-lt"/>
                        <a:buAutoNum type="arabicPeriod"/>
                      </a:pPr>
                      <a:r>
                        <a:rPr lang="kk-KZ" sz="1050" b="0" kern="1200" dirty="0">
                          <a:solidFill>
                            <a:schemeClr val="tx1"/>
                          </a:solidFill>
                          <a:latin typeface="+mn-lt"/>
                          <a:ea typeface="+mn-ea"/>
                          <a:cs typeface="+mn-cs"/>
                        </a:rPr>
                        <a:t>Бел-сегізкөз жүйкелері каналға айтарлықтай арақышықтықта өтеді және «ат құйрығын» түзеді</a:t>
                      </a:r>
                      <a:endParaRPr lang="ru-RU" sz="1050" b="0" dirty="0">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pic>
        <p:nvPicPr>
          <p:cNvPr id="6" name="Рисунок 5"/>
          <p:cNvPicPr/>
          <p:nvPr/>
        </p:nvPicPr>
        <p:blipFill>
          <a:blip r:embed="rId3" cstate="print"/>
          <a:srcRect/>
          <a:stretch>
            <a:fillRect/>
          </a:stretch>
        </p:blipFill>
        <p:spPr bwMode="auto">
          <a:xfrm>
            <a:off x="1500166" y="785794"/>
            <a:ext cx="2171700" cy="3214686"/>
          </a:xfrm>
          <a:prstGeom prst="rect">
            <a:avLst/>
          </a:prstGeom>
          <a:noFill/>
          <a:ln w="9525">
            <a:noFill/>
            <a:miter lim="800000"/>
            <a:headEnd/>
            <a:tailEnd/>
          </a:ln>
        </p:spPr>
      </p:pic>
      <p:sp>
        <p:nvSpPr>
          <p:cNvPr id="1026" name="Rectangle 2"/>
          <p:cNvSpPr>
            <a:spLocks noChangeArrowheads="1"/>
          </p:cNvSpPr>
          <p:nvPr/>
        </p:nvSpPr>
        <p:spPr bwMode="auto">
          <a:xfrm>
            <a:off x="428595" y="0"/>
            <a:ext cx="828680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ЖҰЛЫН</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Жұлын</a:t>
            </a:r>
            <a:r>
              <a:rPr kumimoji="0" lang="kk-KZ"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тартпа пішініне ұқсас, ұзындығы 45 см, диаметрі 1 см. Ортасында жұлын сұйықтығына толы канал бар. </a:t>
            </a:r>
            <a:endParaRPr kumimoji="0" lang="kk-KZ"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84296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РЕФЛЕКТОРЛЫҚ ДОҒА</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Тітіркендіргіштерде рефлекстің</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көмегімен рефлекторлық доға бойымен қозудың өтуі мен тежелу жүзеге асырылады. </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Рефлекторлық доға</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немесе </a:t>
            </a: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рефлекторлық шеңбер</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рефлексті жүзеге асыру барысында жүйкелік импульстер жүріп өтетін жол. </a:t>
            </a:r>
            <a:endParaRPr kumimoji="0" lang="kk-KZ" sz="1600" b="0" i="0" u="none" strike="noStrike" cap="none" normalizeH="0" baseline="0" dirty="0">
              <a:ln>
                <a:noFill/>
              </a:ln>
              <a:solidFill>
                <a:schemeClr val="tx1"/>
              </a:solidFill>
              <a:effectLst/>
              <a:latin typeface="Arial" pitchFamily="34" charset="0"/>
              <a:cs typeface="Arial" pitchFamily="34" charset="0"/>
            </a:endParaRPr>
          </a:p>
        </p:txBody>
      </p:sp>
      <p:pic>
        <p:nvPicPr>
          <p:cNvPr id="3" name="Рисунок 2"/>
          <p:cNvPicPr/>
          <p:nvPr/>
        </p:nvPicPr>
        <p:blipFill>
          <a:blip r:embed="rId2" cstate="print"/>
          <a:srcRect/>
          <a:stretch>
            <a:fillRect/>
          </a:stretch>
        </p:blipFill>
        <p:spPr bwMode="auto">
          <a:xfrm>
            <a:off x="571472" y="1357298"/>
            <a:ext cx="7500990" cy="3648089"/>
          </a:xfrm>
          <a:prstGeom prst="rect">
            <a:avLst/>
          </a:prstGeom>
          <a:noFill/>
          <a:ln w="9525">
            <a:noFill/>
            <a:miter lim="800000"/>
            <a:headEnd/>
            <a:tailEnd/>
          </a:ln>
        </p:spPr>
      </p:pic>
      <p:sp>
        <p:nvSpPr>
          <p:cNvPr id="34818" name="Rectangle 2"/>
          <p:cNvSpPr>
            <a:spLocks noChangeArrowheads="1"/>
          </p:cNvSpPr>
          <p:nvPr/>
        </p:nvSpPr>
        <p:spPr bwMode="auto">
          <a:xfrm rot="10800000" flipV="1">
            <a:off x="214280" y="4991566"/>
            <a:ext cx="866416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Рефлекторлық доғаның 5 бөлімі:</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Рецептор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тітіркендіргішті қабылдайды және оны жүйкелік импулське айналдырады.</a:t>
            </a: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Сезімтал (орталыққы тебетін) нейрон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қозуды орталыққа өткізеді.</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Жүйке орталығы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 сезімтал нейрондардан қозғыш нейрондарға ауысады (үшнейрондық доғада аралық нейрон да болады).</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Қозғыш (орталықтан тепкіш) нейрон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қозуды орталық жүйке жүйесінен жұмысшы мүшелерге тасымалдайды.</a:t>
            </a:r>
            <a:endParaRPr kumimoji="0" lang="ru-RU"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Жұмысшы мүше – </a:t>
            </a:r>
            <a:r>
              <a:rPr kumimoji="0" lang="kk-KZ"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алынған қозуға әсерленеді. </a:t>
            </a:r>
            <a:endParaRPr kumimoji="0" lang="kk-KZ"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457200" y="549275"/>
            <a:ext cx="8229600" cy="5546725"/>
          </a:xfrm>
        </p:spPr>
        <p:txBody>
          <a:bodyPr/>
          <a:lstStyle/>
          <a:p>
            <a:pPr eaLnBrk="1" hangingPunct="1">
              <a:defRPr/>
            </a:pPr>
            <a:r>
              <a:rPr lang="kk-KZ"/>
              <a:t>  </a:t>
            </a:r>
            <a:r>
              <a:rPr lang="kk-KZ" sz="2400">
                <a:latin typeface="Times New Roman" pitchFamily="18" charset="0"/>
              </a:rPr>
              <a:t>Нерв жүйесі организмді өзгеріп отыратын сыртқы орта факторларына бейімдеп, оның біртұтастығын қамтамасыз етеді. </a:t>
            </a:r>
          </a:p>
          <a:p>
            <a:pPr eaLnBrk="1" hangingPunct="1">
              <a:defRPr/>
            </a:pPr>
            <a:r>
              <a:rPr lang="kk-KZ" sz="2400">
                <a:latin typeface="Times New Roman" pitchFamily="18" charset="0"/>
              </a:rPr>
              <a:t>Нерв жүйесі жасушалардың ұлпалардың, мүшелер мен мүшелер жүйесінің қызметтерін реттеп, оларды өзара байланыстырады. </a:t>
            </a:r>
          </a:p>
          <a:p>
            <a:pPr eaLnBrk="1" hangingPunct="1">
              <a:defRPr/>
            </a:pPr>
            <a:r>
              <a:rPr lang="kk-KZ" sz="2400">
                <a:latin typeface="Times New Roman" pitchFamily="18" charset="0"/>
              </a:rPr>
              <a:t>Нерв жүйесі сыртқы және ішкі тітіркедіргіштерге организмнің жауап қайыру мүмкіндігін береді.</a:t>
            </a:r>
          </a:p>
          <a:p>
            <a:pPr eaLnBrk="1" hangingPunct="1">
              <a:defRPr/>
            </a:pPr>
            <a:r>
              <a:rPr lang="kk-KZ" sz="2400">
                <a:latin typeface="Times New Roman" pitchFamily="18" charset="0"/>
              </a:rPr>
              <a:t>Нерв жүйесінің жоғары бөлімдері психикалық іс-әрекеттің көрініс беріп жүзеге асуын қамтамасыз етеді. </a:t>
            </a:r>
          </a:p>
          <a:p>
            <a:pPr eaLnBrk="1" hangingPunct="1">
              <a:defRPr/>
            </a:pPr>
            <a:r>
              <a:rPr lang="kk-KZ" sz="2400">
                <a:latin typeface="Times New Roman" pitchFamily="18" charset="0"/>
              </a:rPr>
              <a:t>Нерв жүйесі – информацияны жылдам жеткізетін және басқаруды жүзеге асыратын күрделі үйымдасқан әрі жоғары дәрежеде маманданған жүйе</a:t>
            </a:r>
            <a:endParaRPr lang="ru-RU"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Effect transition="in" filter="fade">
                                      <p:cBhvr>
                                        <p:cTn id="7" dur="1000">
                                          <p:stCondLst>
                                            <p:cond delay="0"/>
                                          </p:stCondLst>
                                        </p:cTn>
                                        <p:tgtEl>
                                          <p:spTgt spid="175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6">
                                            <p:txEl>
                                              <p:pRg st="1" end="1"/>
                                            </p:txEl>
                                          </p:spTgt>
                                        </p:tgtEl>
                                        <p:attrNameLst>
                                          <p:attrName>style.visibility</p:attrName>
                                        </p:attrNameLst>
                                      </p:cBhvr>
                                      <p:to>
                                        <p:strVal val="visible"/>
                                      </p:to>
                                    </p:set>
                                    <p:animEffect transition="in" filter="fade">
                                      <p:cBhvr>
                                        <p:cTn id="12" dur="1000">
                                          <p:stCondLst>
                                            <p:cond delay="0"/>
                                          </p:stCondLst>
                                        </p:cTn>
                                        <p:tgtEl>
                                          <p:spTgt spid="175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06">
                                            <p:txEl>
                                              <p:pRg st="2" end="2"/>
                                            </p:txEl>
                                          </p:spTgt>
                                        </p:tgtEl>
                                        <p:attrNameLst>
                                          <p:attrName>style.visibility</p:attrName>
                                        </p:attrNameLst>
                                      </p:cBhvr>
                                      <p:to>
                                        <p:strVal val="visible"/>
                                      </p:to>
                                    </p:set>
                                    <p:animEffect transition="in" filter="fade">
                                      <p:cBhvr>
                                        <p:cTn id="17" dur="1000">
                                          <p:stCondLst>
                                            <p:cond delay="0"/>
                                          </p:stCondLst>
                                        </p:cTn>
                                        <p:tgtEl>
                                          <p:spTgt spid="175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5106">
                                            <p:txEl>
                                              <p:pRg st="3" end="3"/>
                                            </p:txEl>
                                          </p:spTgt>
                                        </p:tgtEl>
                                        <p:attrNameLst>
                                          <p:attrName>style.visibility</p:attrName>
                                        </p:attrNameLst>
                                      </p:cBhvr>
                                      <p:to>
                                        <p:strVal val="visible"/>
                                      </p:to>
                                    </p:set>
                                    <p:animEffect transition="in" filter="fade">
                                      <p:cBhvr>
                                        <p:cTn id="22" dur="1000">
                                          <p:stCondLst>
                                            <p:cond delay="0"/>
                                          </p:stCondLst>
                                        </p:cTn>
                                        <p:tgtEl>
                                          <p:spTgt spid="175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5106">
                                            <p:txEl>
                                              <p:pRg st="4" end="4"/>
                                            </p:txEl>
                                          </p:spTgt>
                                        </p:tgtEl>
                                        <p:attrNameLst>
                                          <p:attrName>style.visibility</p:attrName>
                                        </p:attrNameLst>
                                      </p:cBhvr>
                                      <p:to>
                                        <p:strVal val="visible"/>
                                      </p:to>
                                    </p:set>
                                    <p:animEffect transition="in" filter="fade">
                                      <p:cBhvr>
                                        <p:cTn id="27" dur="1000">
                                          <p:stCondLst>
                                            <p:cond delay="0"/>
                                          </p:stCondLst>
                                        </p:cTn>
                                        <p:tgtEl>
                                          <p:spTgt spid="175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468313" y="476250"/>
            <a:ext cx="7991475" cy="457200"/>
          </a:xfrm>
          <a:prstGeom prst="rect">
            <a:avLst/>
          </a:prstGeom>
          <a:noFill/>
          <a:ln w="9525">
            <a:noFill/>
            <a:miter lim="800000"/>
            <a:headEnd/>
            <a:tailEnd/>
          </a:ln>
          <a:effectLst/>
        </p:spPr>
        <p:txBody>
          <a:bodyPr>
            <a:spAutoFit/>
          </a:bodyPr>
          <a:lstStyle/>
          <a:p>
            <a:pPr algn="ctr">
              <a:spcBef>
                <a:spcPct val="50000"/>
              </a:spcBef>
            </a:pPr>
            <a:r>
              <a:rPr lang="kk-KZ" sz="2400" b="1"/>
              <a:t>ОЖЖ-гі тежелу, оның түрлері.</a:t>
            </a:r>
            <a:r>
              <a:rPr lang="ru-RU" sz="2400"/>
              <a:t> </a:t>
            </a:r>
            <a:endParaRPr lang="ru-RU" sz="2400" b="1"/>
          </a:p>
        </p:txBody>
      </p:sp>
      <p:sp>
        <p:nvSpPr>
          <p:cNvPr id="15365" name="Text Box 5"/>
          <p:cNvSpPr txBox="1">
            <a:spLocks noChangeArrowheads="1"/>
          </p:cNvSpPr>
          <p:nvPr/>
        </p:nvSpPr>
        <p:spPr bwMode="auto">
          <a:xfrm>
            <a:off x="0" y="981075"/>
            <a:ext cx="4356100" cy="5470525"/>
          </a:xfrm>
          <a:prstGeom prst="rect">
            <a:avLst/>
          </a:prstGeom>
          <a:noFill/>
          <a:ln w="9525">
            <a:noFill/>
            <a:miter lim="800000"/>
            <a:headEnd/>
            <a:tailEnd/>
          </a:ln>
          <a:effectLst/>
        </p:spPr>
        <p:txBody>
          <a:bodyPr>
            <a:spAutoFit/>
          </a:bodyPr>
          <a:lstStyle/>
          <a:p>
            <a:pPr algn="dist">
              <a:lnSpc>
                <a:spcPct val="150000"/>
              </a:lnSpc>
            </a:pPr>
            <a:r>
              <a:rPr lang="kk-KZ" sz="1600" b="1" i="1" dirty="0">
                <a:latin typeface="Times New Roman" pitchFamily="18" charset="0"/>
                <a:cs typeface="Times New Roman" pitchFamily="18" charset="0"/>
              </a:rPr>
              <a:t>ОЖЖ   </a:t>
            </a:r>
            <a:r>
              <a:rPr lang="kk-KZ" sz="1600" b="1" dirty="0">
                <a:latin typeface="Times New Roman" pitchFamily="18" charset="0"/>
                <a:cs typeface="Times New Roman" pitchFamily="18" charset="0"/>
              </a:rPr>
              <a:t>интеграциялық қызметі қозу және тежелу үрдістері арқылы іске асырылады. 1863 жылы академик  М.И. Сеченов «Орталықтағы тежелу»   атты   тақырыпта тәжірибе жасап, орталық жүйке жүйесінде қозумен қатар тежелу де болатынын дәлелді.Ч. Шеррингтон, Н.Е. Введенский,А.А. Ухтомский, И.П. Павлов тежелу үрдісі мидың барлық бөлімдерінде орын алатынын көрсетті.</a:t>
            </a:r>
          </a:p>
          <a:p>
            <a:pPr algn="dist">
              <a:lnSpc>
                <a:spcPct val="150000"/>
              </a:lnSpc>
            </a:pPr>
            <a:r>
              <a:rPr lang="kk-KZ" sz="1600" b="1" dirty="0">
                <a:latin typeface="Times New Roman" pitchFamily="18" charset="0"/>
                <a:cs typeface="Times New Roman" pitchFamily="18" charset="0"/>
              </a:rPr>
              <a:t>Жұлын рефлекстерінің тоқтауы мұнда тежелудің дамығанын көрсетеді.</a:t>
            </a:r>
          </a:p>
          <a:p>
            <a:pPr algn="dist"/>
            <a:r>
              <a:rPr lang="kk-KZ" sz="1600" b="1" dirty="0">
                <a:latin typeface="Times New Roman" pitchFamily="18" charset="0"/>
                <a:cs typeface="Times New Roman" pitchFamily="18" charset="0"/>
              </a:rPr>
              <a:t>Тежелу - қозу сияқты белсенді үрдіс.</a:t>
            </a:r>
          </a:p>
          <a:p>
            <a:r>
              <a:rPr lang="kk-KZ" sz="1600" b="1" dirty="0">
                <a:latin typeface="Times New Roman" pitchFamily="18" charset="0"/>
                <a:cs typeface="Times New Roman" pitchFamily="18" charset="0"/>
              </a:rPr>
              <a:t>Орталықтағы тежелу шеткі ағзалардың қызметінің қозуын әлсіретеді,  не тоқтатады.</a:t>
            </a:r>
            <a:endParaRPr lang="ru-RU" sz="1600" b="1" dirty="0">
              <a:latin typeface="Times New Roman" pitchFamily="18" charset="0"/>
              <a:cs typeface="Times New Roman" pitchFamily="18" charset="0"/>
            </a:endParaRPr>
          </a:p>
        </p:txBody>
      </p:sp>
      <p:pic>
        <p:nvPicPr>
          <p:cNvPr id="15366" name="Picture 6"/>
          <p:cNvPicPr>
            <a:picLocks noChangeAspect="1" noChangeArrowheads="1"/>
          </p:cNvPicPr>
          <p:nvPr/>
        </p:nvPicPr>
        <p:blipFill>
          <a:blip r:embed="rId2">
            <a:lum bright="-12000" contrast="24000"/>
          </a:blip>
          <a:srcRect/>
          <a:stretch>
            <a:fillRect/>
          </a:stretch>
        </p:blipFill>
        <p:spPr bwMode="auto">
          <a:xfrm>
            <a:off x="4500563" y="908050"/>
            <a:ext cx="4262437" cy="558958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68313" y="333375"/>
            <a:ext cx="8207375" cy="4960938"/>
          </a:xfrm>
          <a:prstGeom prst="rect">
            <a:avLst/>
          </a:prstGeom>
          <a:noFill/>
          <a:ln w="9525">
            <a:noFill/>
            <a:miter lim="800000"/>
            <a:headEnd/>
            <a:tailEnd/>
          </a:ln>
          <a:effectLst/>
        </p:spPr>
        <p:txBody>
          <a:bodyPr>
            <a:spAutoFit/>
          </a:bodyPr>
          <a:lstStyle/>
          <a:p>
            <a:r>
              <a:rPr lang="kk-KZ" sz="2400" b="1"/>
              <a:t>                     </a:t>
            </a:r>
            <a:r>
              <a:rPr lang="kk-KZ" sz="3200" b="1"/>
              <a:t>Тежелудің механизмдері</a:t>
            </a:r>
            <a:r>
              <a:rPr lang="kk-KZ" sz="2400" b="1"/>
              <a:t>:</a:t>
            </a:r>
            <a:endParaRPr lang="en-US" sz="2400" b="1"/>
          </a:p>
          <a:p>
            <a:endParaRPr lang="kk-KZ" sz="2400"/>
          </a:p>
          <a:p>
            <a:r>
              <a:rPr lang="kk-KZ" sz="2400" b="1"/>
              <a:t>Орталық жүйке жүйесінде тежелу арнайы тежеуші нейрондар қозған кезде басталады (Экклс, Реншоу, Пуркинье еңбектерінде дәлелденді).</a:t>
            </a:r>
          </a:p>
          <a:p>
            <a:endParaRPr lang="kk-KZ" sz="2400" b="1"/>
          </a:p>
          <a:p>
            <a:r>
              <a:rPr lang="kk-KZ" sz="2400" b="1"/>
              <a:t>Тежелуші жасушалар мидың әр жерінен табылды.</a:t>
            </a:r>
          </a:p>
          <a:p>
            <a:endParaRPr lang="kk-KZ" sz="2400" b="1"/>
          </a:p>
          <a:p>
            <a:r>
              <a:rPr lang="kk-KZ" sz="2400" b="1"/>
              <a:t>Тежеуші нейронның аксон ұшынан тежеуші медиатор (гамма-амин май қышқылы – ГАМҚ, не глицин) бөлініп шығады да нәтижесінде айналасындағы мотонейрондарда тежелу үрдісін тудырады.</a:t>
            </a:r>
            <a:r>
              <a:rPr lang="ru-RU" sz="2400" b="1"/>
              <a:t> </a:t>
            </a:r>
            <a:endParaRPr lang="ru-RU"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611188" y="476250"/>
            <a:ext cx="7848600" cy="731838"/>
          </a:xfrm>
          <a:prstGeom prst="rect">
            <a:avLst/>
          </a:prstGeom>
          <a:noFill/>
          <a:ln w="9525">
            <a:noFill/>
            <a:miter lim="800000"/>
            <a:headEnd/>
            <a:tailEnd/>
          </a:ln>
          <a:effectLst/>
        </p:spPr>
        <p:txBody>
          <a:bodyPr>
            <a:spAutoFit/>
          </a:bodyPr>
          <a:lstStyle/>
          <a:p>
            <a:pPr algn="ctr">
              <a:spcBef>
                <a:spcPct val="50000"/>
              </a:spcBef>
            </a:pPr>
            <a:r>
              <a:rPr lang="ru-RU" sz="2400"/>
              <a:t>       </a:t>
            </a:r>
            <a:r>
              <a:rPr lang="kk-KZ" sz="1800" b="1"/>
              <a:t>Орталық жүйке жүйесінде туатын тежелу     үрдістерінің пайда  болу   механизмдеріне   қарай 4 түрге бөлінеді</a:t>
            </a:r>
            <a:r>
              <a:rPr lang="ru-RU" sz="1800" b="1"/>
              <a:t>:</a:t>
            </a:r>
          </a:p>
        </p:txBody>
      </p:sp>
      <p:sp>
        <p:nvSpPr>
          <p:cNvPr id="17413" name="Text Box 5"/>
          <p:cNvSpPr txBox="1">
            <a:spLocks noChangeArrowheads="1"/>
          </p:cNvSpPr>
          <p:nvPr/>
        </p:nvSpPr>
        <p:spPr bwMode="auto">
          <a:xfrm>
            <a:off x="250825" y="1341438"/>
            <a:ext cx="8642350" cy="2006600"/>
          </a:xfrm>
          <a:prstGeom prst="rect">
            <a:avLst/>
          </a:prstGeom>
          <a:noFill/>
          <a:ln w="9525">
            <a:noFill/>
            <a:miter lim="800000"/>
            <a:headEnd/>
            <a:tailEnd/>
          </a:ln>
          <a:effectLst/>
        </p:spPr>
        <p:txBody>
          <a:bodyPr>
            <a:spAutoFit/>
          </a:bodyPr>
          <a:lstStyle/>
          <a:p>
            <a:pPr marL="457200" indent="-457200">
              <a:buFontTx/>
              <a:buAutoNum type="arabicPeriod"/>
            </a:pPr>
            <a:r>
              <a:rPr lang="kk-KZ" b="1" i="1"/>
              <a:t>Постсинапстық (синапстан кейін) тежелу</a:t>
            </a:r>
            <a:r>
              <a:rPr lang="kk-KZ" b="1"/>
              <a:t> – Реншоу жасушасы тәрізді тежеуші  </a:t>
            </a:r>
          </a:p>
          <a:p>
            <a:pPr marL="457200" indent="-457200"/>
            <a:r>
              <a:rPr lang="kk-KZ" b="1"/>
              <a:t>           нейрондардың қатысуына байланысты туады (постсинапстық мембрана </a:t>
            </a:r>
          </a:p>
          <a:p>
            <a:pPr marL="457200" indent="-457200"/>
            <a:r>
              <a:rPr lang="kk-KZ" b="1"/>
              <a:t>           гиперполяризацияланады).    </a:t>
            </a:r>
          </a:p>
          <a:p>
            <a:pPr marL="457200" indent="-457200"/>
            <a:r>
              <a:rPr lang="kk-KZ" b="1" i="1"/>
              <a:t>2. Пресинапстық (синапсқа дейінгі)</a:t>
            </a:r>
            <a:r>
              <a:rPr lang="kk-KZ" b="1"/>
              <a:t> – Реншоу жасушасы қатысады (деполяризация </a:t>
            </a:r>
          </a:p>
          <a:p>
            <a:pPr marL="457200" indent="-457200"/>
            <a:r>
              <a:rPr lang="kk-KZ" b="1"/>
              <a:t>          салдарынан мотонейронды қоздыратын жүйке талшығынан медиатор бөлінбей қалады).</a:t>
            </a:r>
          </a:p>
          <a:p>
            <a:pPr marL="457200" indent="-457200"/>
            <a:r>
              <a:rPr lang="kk-KZ" b="1" i="1"/>
              <a:t>3. Пессимальды тежелу</a:t>
            </a:r>
            <a:r>
              <a:rPr lang="kk-KZ" b="1"/>
              <a:t> - күшті серпіністердің жиі-жиі келіп түсуіне байланысты медиаторлар</a:t>
            </a:r>
          </a:p>
          <a:p>
            <a:pPr marL="457200" indent="-457200"/>
            <a:r>
              <a:rPr lang="kk-KZ" b="1"/>
              <a:t>           көбейеді де – постсинапстық мембранада тұрақты деполяризация пайда болады.</a:t>
            </a:r>
          </a:p>
          <a:p>
            <a:pPr marL="457200" indent="-457200"/>
            <a:r>
              <a:rPr lang="kk-KZ" b="1" i="1"/>
              <a:t>4. Қозудан кейін туатын тежелу</a:t>
            </a:r>
            <a:r>
              <a:rPr lang="kk-KZ" b="1"/>
              <a:t> - реполяризация кезеңі аяғында туындайтын </a:t>
            </a:r>
          </a:p>
          <a:p>
            <a:pPr marL="457200" indent="-457200"/>
            <a:r>
              <a:rPr lang="kk-KZ" b="1"/>
              <a:t>           гиперполяризацияға байланысты.</a:t>
            </a:r>
            <a:endParaRPr lang="ru-RU" b="1"/>
          </a:p>
        </p:txBody>
      </p:sp>
      <p:pic>
        <p:nvPicPr>
          <p:cNvPr id="17415" name="Picture 7"/>
          <p:cNvPicPr>
            <a:picLocks noChangeAspect="1" noChangeArrowheads="1"/>
          </p:cNvPicPr>
          <p:nvPr/>
        </p:nvPicPr>
        <p:blipFill>
          <a:blip r:embed="rId2">
            <a:lum bright="-12000" contrast="24000"/>
          </a:blip>
          <a:srcRect/>
          <a:stretch>
            <a:fillRect/>
          </a:stretch>
        </p:blipFill>
        <p:spPr bwMode="auto">
          <a:xfrm>
            <a:off x="1042988" y="3644900"/>
            <a:ext cx="7237412" cy="29527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68313" y="620713"/>
            <a:ext cx="7991475" cy="5045075"/>
          </a:xfrm>
          <a:prstGeom prst="rect">
            <a:avLst/>
          </a:prstGeom>
          <a:noFill/>
          <a:ln w="9525">
            <a:noFill/>
            <a:miter lim="800000"/>
            <a:headEnd/>
            <a:tailEnd/>
          </a:ln>
          <a:effectLst/>
        </p:spPr>
        <p:txBody>
          <a:bodyPr>
            <a:spAutoFit/>
          </a:bodyPr>
          <a:lstStyle/>
          <a:p>
            <a:pPr indent="457200" algn="ctr">
              <a:lnSpc>
                <a:spcPct val="130000"/>
              </a:lnSpc>
            </a:pPr>
            <a:r>
              <a:rPr lang="ru-RU" sz="2500" b="1"/>
              <a:t>ОЖЖ рефлекстерді үйлестіру негізін құрайтын құбылыстар: </a:t>
            </a:r>
          </a:p>
          <a:p>
            <a:pPr indent="457200">
              <a:lnSpc>
                <a:spcPct val="130000"/>
              </a:lnSpc>
              <a:buFontTx/>
              <a:buAutoNum type="arabicPeriod"/>
            </a:pPr>
            <a:r>
              <a:rPr lang="ru-RU" sz="2500" b="1"/>
              <a:t>Иррадиация (қозудың жайылуы);</a:t>
            </a:r>
          </a:p>
          <a:p>
            <a:pPr indent="457200">
              <a:lnSpc>
                <a:spcPct val="130000"/>
              </a:lnSpc>
              <a:buFontTx/>
              <a:buAutoNum type="arabicPeriod"/>
            </a:pPr>
            <a:r>
              <a:rPr lang="ru-RU" sz="2500" b="1"/>
              <a:t>Концентрация</a:t>
            </a:r>
          </a:p>
          <a:p>
            <a:pPr indent="457200">
              <a:lnSpc>
                <a:spcPct val="130000"/>
              </a:lnSpc>
              <a:buFontTx/>
              <a:buAutoNum type="arabicPeriod"/>
            </a:pPr>
            <a:r>
              <a:rPr lang="ru-RU" sz="2500" b="1"/>
              <a:t>Индукция – қарама-қарсы үрдістің туындауы. </a:t>
            </a:r>
          </a:p>
          <a:p>
            <a:pPr indent="457200">
              <a:lnSpc>
                <a:spcPct val="130000"/>
              </a:lnSpc>
            </a:pPr>
            <a:r>
              <a:rPr lang="ru-RU" sz="2500" b="1"/>
              <a:t>Индукция түрлері:</a:t>
            </a:r>
          </a:p>
          <a:p>
            <a:pPr indent="457200">
              <a:lnSpc>
                <a:spcPct val="130000"/>
              </a:lnSpc>
              <a:buFontTx/>
              <a:buChar char="-"/>
            </a:pPr>
            <a:r>
              <a:rPr lang="kk-KZ" sz="2500" b="1"/>
              <a:t>бір мезгілді;</a:t>
            </a:r>
            <a:endParaRPr lang="ru-RU" sz="2500" b="1"/>
          </a:p>
          <a:p>
            <a:pPr indent="457200">
              <a:lnSpc>
                <a:spcPct val="130000"/>
              </a:lnSpc>
              <a:buFontTx/>
              <a:buChar char="-"/>
            </a:pPr>
            <a:r>
              <a:rPr lang="ru-RU" sz="2500" b="1"/>
              <a:t>бір ізді;                   </a:t>
            </a:r>
          </a:p>
          <a:p>
            <a:pPr indent="457200">
              <a:lnSpc>
                <a:spcPct val="130000"/>
              </a:lnSpc>
              <a:buFontTx/>
              <a:buChar char="-"/>
            </a:pPr>
            <a:r>
              <a:rPr lang="ru-RU" sz="2500" b="1"/>
              <a:t>оң;</a:t>
            </a:r>
          </a:p>
          <a:p>
            <a:pPr indent="457200">
              <a:lnSpc>
                <a:spcPct val="130000"/>
              </a:lnSpc>
              <a:buFontTx/>
              <a:buChar char="-"/>
            </a:pPr>
            <a:r>
              <a:rPr lang="ru-RU" sz="2500" b="1"/>
              <a:t>теріс.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23850" y="549275"/>
            <a:ext cx="4319588" cy="2179638"/>
          </a:xfrm>
          <a:prstGeom prst="rect">
            <a:avLst/>
          </a:prstGeom>
          <a:noFill/>
          <a:ln w="9525">
            <a:noFill/>
            <a:miter lim="800000"/>
            <a:headEnd/>
            <a:tailEnd/>
          </a:ln>
          <a:effectLst/>
        </p:spPr>
        <p:txBody>
          <a:bodyPr>
            <a:spAutoFit/>
          </a:bodyPr>
          <a:lstStyle/>
          <a:p>
            <a:pPr>
              <a:spcBef>
                <a:spcPct val="50000"/>
              </a:spcBef>
            </a:pPr>
            <a:r>
              <a:rPr lang="en-US" sz="2700" b="1"/>
              <a:t>IV. </a:t>
            </a:r>
            <a:r>
              <a:rPr lang="kk-KZ" sz="2800" b="1"/>
              <a:t>Соңғы жалпы жол құбылысын</a:t>
            </a:r>
            <a:r>
              <a:rPr lang="kk-KZ" sz="2700" b="1"/>
              <a:t> </a:t>
            </a:r>
            <a:r>
              <a:rPr lang="ru-RU" sz="2700" b="1"/>
              <a:t>(конвер-генцияға негізделген  «алқым»), Ч. Шерринг-тон анықтаған.</a:t>
            </a:r>
            <a:r>
              <a:rPr lang="ru-RU" sz="2600" b="1"/>
              <a:t> </a:t>
            </a:r>
          </a:p>
        </p:txBody>
      </p:sp>
      <p:pic>
        <p:nvPicPr>
          <p:cNvPr id="28675" name="Picture 3"/>
          <p:cNvPicPr>
            <a:picLocks noChangeAspect="1" noChangeArrowheads="1"/>
          </p:cNvPicPr>
          <p:nvPr/>
        </p:nvPicPr>
        <p:blipFill>
          <a:blip r:embed="rId2">
            <a:lum bright="-24000" contrast="36000"/>
          </a:blip>
          <a:srcRect/>
          <a:stretch>
            <a:fillRect/>
          </a:stretch>
        </p:blipFill>
        <p:spPr bwMode="auto">
          <a:xfrm>
            <a:off x="4787900" y="246063"/>
            <a:ext cx="3713163" cy="650081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3850" y="692150"/>
            <a:ext cx="3240088" cy="4108450"/>
          </a:xfrm>
          <a:prstGeom prst="rect">
            <a:avLst/>
          </a:prstGeom>
          <a:noFill/>
          <a:ln w="9525">
            <a:noFill/>
            <a:miter lim="800000"/>
            <a:headEnd/>
            <a:tailEnd/>
          </a:ln>
          <a:effectLst/>
        </p:spPr>
        <p:txBody>
          <a:bodyPr>
            <a:spAutoFit/>
          </a:bodyPr>
          <a:lstStyle/>
          <a:p>
            <a:pPr algn="dist">
              <a:lnSpc>
                <a:spcPct val="120000"/>
              </a:lnSpc>
              <a:spcBef>
                <a:spcPct val="50000"/>
              </a:spcBef>
            </a:pPr>
            <a:r>
              <a:rPr lang="en-US" sz="2000" b="1"/>
              <a:t>V. </a:t>
            </a:r>
            <a:r>
              <a:rPr lang="kk-KZ" sz="2000" b="1"/>
              <a:t>Р</a:t>
            </a:r>
            <a:r>
              <a:rPr lang="ru-RU" sz="2000" b="1"/>
              <a:t>еципроктық (ілеспелі) тежелу</a:t>
            </a:r>
            <a:r>
              <a:rPr lang="ru-RU" sz="2000"/>
              <a:t> </a:t>
            </a:r>
            <a:r>
              <a:rPr lang="ru-RU" sz="2000" b="1"/>
              <a:t>– рефлекстердің бір бірімен үйлесуін қамтамасыз етеді. Мысалы антагонист еттердің арасындағы (бүгілу, жазылу) жауаптың үйлесуі. Дем алу мен дем шығару кезектесуі. </a:t>
            </a:r>
          </a:p>
        </p:txBody>
      </p:sp>
      <p:pic>
        <p:nvPicPr>
          <p:cNvPr id="29699" name="Picture 3"/>
          <p:cNvPicPr>
            <a:picLocks noChangeAspect="1" noChangeArrowheads="1"/>
          </p:cNvPicPr>
          <p:nvPr/>
        </p:nvPicPr>
        <p:blipFill>
          <a:blip r:embed="rId2">
            <a:lum bright="-12000" contrast="24000"/>
          </a:blip>
          <a:srcRect/>
          <a:stretch>
            <a:fillRect/>
          </a:stretch>
        </p:blipFill>
        <p:spPr bwMode="auto">
          <a:xfrm>
            <a:off x="3563938" y="981075"/>
            <a:ext cx="5253037" cy="55165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476250"/>
            <a:ext cx="8424863" cy="4838700"/>
          </a:xfrm>
          <a:prstGeom prst="rect">
            <a:avLst/>
          </a:prstGeom>
          <a:noFill/>
          <a:ln w="9525">
            <a:noFill/>
            <a:miter lim="800000"/>
            <a:headEnd/>
            <a:tailEnd/>
          </a:ln>
          <a:effectLst/>
        </p:spPr>
        <p:txBody>
          <a:bodyPr>
            <a:spAutoFit/>
          </a:bodyPr>
          <a:lstStyle/>
          <a:p>
            <a:pPr indent="347663">
              <a:lnSpc>
                <a:spcPct val="130000"/>
              </a:lnSpc>
            </a:pPr>
            <a:r>
              <a:rPr lang="en-US" sz="2400" b="1"/>
              <a:t>VI. </a:t>
            </a:r>
            <a:r>
              <a:rPr lang="kk-KZ" sz="2400" b="1"/>
              <a:t>Кері байланыс (кері афферентация) п</a:t>
            </a:r>
            <a:r>
              <a:rPr lang="ru-RU" sz="2400" b="1"/>
              <a:t>ринципі.</a:t>
            </a:r>
          </a:p>
          <a:p>
            <a:pPr indent="347663">
              <a:lnSpc>
                <a:spcPct val="130000"/>
              </a:lnSpc>
            </a:pPr>
            <a:r>
              <a:rPr lang="en-US" sz="2400" b="1"/>
              <a:t>VII. </a:t>
            </a:r>
            <a:r>
              <a:rPr lang="ru-RU" sz="2400" b="1"/>
              <a:t>Доминанттық (үстемдік) қозу - уақытша бір қозу</a:t>
            </a:r>
          </a:p>
          <a:p>
            <a:pPr indent="347663">
              <a:lnSpc>
                <a:spcPct val="130000"/>
              </a:lnSpc>
            </a:pPr>
            <a:r>
              <a:rPr lang="ru-RU" sz="2400" b="1"/>
              <a:t>       ошағының үстем болуы (А.А. Ухтомский).</a:t>
            </a:r>
          </a:p>
          <a:p>
            <a:pPr indent="347663">
              <a:lnSpc>
                <a:spcPct val="130000"/>
              </a:lnSpc>
            </a:pPr>
            <a:r>
              <a:rPr lang="kk-KZ" sz="2400" b="1"/>
              <a:t>   Ерекше қасиеттері:</a:t>
            </a:r>
            <a:endParaRPr lang="ru-RU" sz="2400" b="1"/>
          </a:p>
          <a:p>
            <a:pPr indent="347663">
              <a:lnSpc>
                <a:spcPct val="130000"/>
              </a:lnSpc>
              <a:buFontTx/>
              <a:buAutoNum type="arabicPeriod"/>
            </a:pPr>
            <a:r>
              <a:rPr lang="kk-KZ" sz="2400" b="1"/>
              <a:t>Өте қозғыш келеді;</a:t>
            </a:r>
            <a:endParaRPr lang="en-US" sz="2400" b="1"/>
          </a:p>
          <a:p>
            <a:pPr indent="347663">
              <a:lnSpc>
                <a:spcPct val="130000"/>
              </a:lnSpc>
              <a:buFontTx/>
              <a:buAutoNum type="arabicPeriod"/>
            </a:pPr>
            <a:r>
              <a:rPr lang="kk-KZ" sz="2400" b="1"/>
              <a:t>Қозу тез жинақталады;</a:t>
            </a:r>
            <a:endParaRPr lang="en-US" sz="2400" b="1"/>
          </a:p>
          <a:p>
            <a:pPr indent="347663">
              <a:lnSpc>
                <a:spcPct val="130000"/>
              </a:lnSpc>
              <a:buFontTx/>
              <a:buAutoNum type="arabicPeriod"/>
            </a:pPr>
            <a:r>
              <a:rPr lang="kk-KZ" sz="2400" b="1"/>
              <a:t>Қозу созыңқы (инертті) болады;</a:t>
            </a:r>
            <a:endParaRPr lang="en-US" sz="2400" b="1"/>
          </a:p>
          <a:p>
            <a:pPr indent="347663">
              <a:lnSpc>
                <a:spcPct val="130000"/>
              </a:lnSpc>
              <a:buFontTx/>
              <a:buAutoNum type="arabicPeriod"/>
            </a:pPr>
            <a:r>
              <a:rPr lang="kk-KZ" sz="2400" b="1"/>
              <a:t>Басқа орталықтарда тежелуді тудырады;</a:t>
            </a:r>
            <a:endParaRPr lang="en-US" sz="2400" b="1"/>
          </a:p>
          <a:p>
            <a:pPr indent="347663">
              <a:lnSpc>
                <a:spcPct val="130000"/>
              </a:lnSpc>
              <a:buFontTx/>
              <a:buAutoNum type="arabicPeriod"/>
            </a:pPr>
            <a:r>
              <a:rPr lang="ru-RU" sz="2400" b="1"/>
              <a:t>Басқа орталықтарға бағытталған серпіністерді </a:t>
            </a:r>
          </a:p>
          <a:p>
            <a:pPr indent="347663">
              <a:lnSpc>
                <a:spcPct val="130000"/>
              </a:lnSpc>
            </a:pPr>
            <a:r>
              <a:rPr lang="ru-RU" sz="2400" b="1"/>
              <a:t>өзіне тартып, күшейе түседі.</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rcRect/>
          <a:stretch>
            <a:fillRect/>
          </a:stretch>
        </p:blipFill>
        <p:spPr bwMode="auto">
          <a:xfrm>
            <a:off x="357158" y="500042"/>
            <a:ext cx="8286807" cy="6029339"/>
          </a:xfrm>
          <a:prstGeom prst="rect">
            <a:avLst/>
          </a:prstGeom>
          <a:noFill/>
          <a:ln w="9525">
            <a:noFill/>
            <a:miter lim="800000"/>
            <a:headEnd/>
            <a:tailEnd/>
          </a:ln>
        </p:spPr>
      </p:pic>
      <p:sp>
        <p:nvSpPr>
          <p:cNvPr id="37889"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ВЕГЕТАТИВТІК ЖҮЙКЕ ЖҮЙЕСІ</a:t>
            </a:r>
            <a:endParaRPr kumimoji="0" lang="kk-KZ" sz="20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3" y="785794"/>
          <a:ext cx="8215369" cy="5830837"/>
        </p:xfrm>
        <a:graphic>
          <a:graphicData uri="http://schemas.openxmlformats.org/drawingml/2006/table">
            <a:tbl>
              <a:tblPr/>
              <a:tblGrid>
                <a:gridCol w="2738170">
                  <a:extLst>
                    <a:ext uri="{9D8B030D-6E8A-4147-A177-3AD203B41FA5}">
                      <a16:colId xmlns="" xmlns:a16="http://schemas.microsoft.com/office/drawing/2014/main" val="20000"/>
                    </a:ext>
                  </a:extLst>
                </a:gridCol>
                <a:gridCol w="2738170">
                  <a:extLst>
                    <a:ext uri="{9D8B030D-6E8A-4147-A177-3AD203B41FA5}">
                      <a16:colId xmlns="" xmlns:a16="http://schemas.microsoft.com/office/drawing/2014/main" val="20001"/>
                    </a:ext>
                  </a:extLst>
                </a:gridCol>
                <a:gridCol w="2739029">
                  <a:extLst>
                    <a:ext uri="{9D8B030D-6E8A-4147-A177-3AD203B41FA5}">
                      <a16:colId xmlns="" xmlns:a16="http://schemas.microsoft.com/office/drawing/2014/main" val="20002"/>
                    </a:ext>
                  </a:extLst>
                </a:gridCol>
              </a:tblGrid>
              <a:tr h="544290">
                <a:tc>
                  <a:txBody>
                    <a:bodyPr/>
                    <a:lstStyle/>
                    <a:p>
                      <a:pPr algn="ctr">
                        <a:lnSpc>
                          <a:spcPct val="115000"/>
                        </a:lnSpc>
                        <a:spcAft>
                          <a:spcPts val="0"/>
                        </a:spcAft>
                        <a:tabLst>
                          <a:tab pos="3255645" algn="l"/>
                        </a:tabLst>
                      </a:pPr>
                      <a:r>
                        <a:rPr lang="kk-KZ" sz="1600" dirty="0">
                          <a:latin typeface="Times New Roman"/>
                          <a:ea typeface="Calibri"/>
                          <a:cs typeface="Times New Roman"/>
                        </a:rPr>
                        <a:t>Мүшелер</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a:latin typeface="Times New Roman"/>
                          <a:ea typeface="Calibri"/>
                          <a:cs typeface="Times New Roman"/>
                        </a:rPr>
                        <a:t>Симпатикалық жүйке жүйесінің қозуы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a:latin typeface="Times New Roman"/>
                          <a:ea typeface="Calibri"/>
                          <a:cs typeface="Times New Roman"/>
                        </a:rPr>
                        <a:t>Парасимпатикалық жүйке жүйесінің қозуы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44290">
                <a:tc>
                  <a:txBody>
                    <a:bodyPr/>
                    <a:lstStyle/>
                    <a:p>
                      <a:pPr>
                        <a:lnSpc>
                          <a:spcPct val="115000"/>
                        </a:lnSpc>
                        <a:spcAft>
                          <a:spcPts val="0"/>
                        </a:spcAft>
                        <a:tabLst>
                          <a:tab pos="3255645" algn="l"/>
                        </a:tabLst>
                      </a:pPr>
                      <a:r>
                        <a:rPr lang="kk-KZ" sz="1600" i="1" dirty="0">
                          <a:latin typeface="Times New Roman"/>
                          <a:ea typeface="Calibri"/>
                          <a:cs typeface="Times New Roman"/>
                        </a:rPr>
                        <a:t>Жүрек </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Жиырылуы күшейіп, жиіленеді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Жиырылуы бәсеңдеп, әлсірейді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16433">
                <a:tc>
                  <a:txBody>
                    <a:bodyPr/>
                    <a:lstStyle/>
                    <a:p>
                      <a:pPr>
                        <a:lnSpc>
                          <a:spcPct val="115000"/>
                        </a:lnSpc>
                        <a:spcAft>
                          <a:spcPts val="0"/>
                        </a:spcAft>
                        <a:tabLst>
                          <a:tab pos="3255645" algn="l"/>
                        </a:tabLst>
                      </a:pPr>
                      <a:r>
                        <a:rPr lang="kk-KZ" sz="1600" i="1">
                          <a:latin typeface="Times New Roman"/>
                          <a:ea typeface="Calibri"/>
                          <a:cs typeface="Times New Roman"/>
                        </a:rPr>
                        <a:t>Артериялар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 артериалық қан қысымы жоғарылайды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артериалық қан қысымы төмендейді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Ішек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Толқи жиырылуы азаяды</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Толқи жиырылуы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Бауыр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Өт өзегі босаңсиды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Өт өзегі жиырылады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Тер бездері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Әсер етпейді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Сілекей және жас бездері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азаяды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Секрециясы күшейеді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Көз қарашығы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Бронхылар</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Кеңейеді; тыныс алуды жеңілдетеді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Тарылады</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Шашты көтеретін бұлшықеттер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Жиырылады, </a:t>
                      </a:r>
                      <a:r>
                        <a:rPr lang="ru-RU" sz="1600" i="1">
                          <a:latin typeface="Times New Roman"/>
                          <a:ea typeface="Calibri"/>
                          <a:cs typeface="Times New Roman"/>
                        </a:rPr>
                        <a:t>шаш</a:t>
                      </a:r>
                      <a:r>
                        <a:rPr lang="kk-KZ" sz="1600" i="1">
                          <a:latin typeface="Times New Roman"/>
                          <a:ea typeface="Calibri"/>
                          <a:cs typeface="Times New Roman"/>
                        </a:rPr>
                        <a:t>тар «</a:t>
                      </a:r>
                      <a:r>
                        <a:rPr lang="ru-RU" sz="1600" i="1">
                          <a:latin typeface="Times New Roman"/>
                          <a:ea typeface="Calibri"/>
                          <a:cs typeface="Times New Roman"/>
                        </a:rPr>
                        <a:t>тік тұр</a:t>
                      </a:r>
                      <a:r>
                        <a:rPr lang="kk-KZ" sz="1600" i="1">
                          <a:latin typeface="Times New Roman"/>
                          <a:ea typeface="Calibri"/>
                          <a:cs typeface="Times New Roman"/>
                        </a:rPr>
                        <a:t>а</a:t>
                      </a:r>
                      <a:r>
                        <a:rPr lang="ru-RU" sz="1600" i="1">
                          <a:latin typeface="Times New Roman"/>
                          <a:ea typeface="Calibri"/>
                          <a:cs typeface="Times New Roman"/>
                        </a:rPr>
                        <a:t>ды</a:t>
                      </a:r>
                      <a:r>
                        <a:rPr lang="kk-KZ" sz="1600" i="1">
                          <a:latin typeface="Times New Roman"/>
                          <a:ea typeface="Calibri"/>
                          <a:cs typeface="Times New Roman"/>
                        </a:rPr>
                        <a:t>»</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Босаңсиды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544290">
                <a:tc>
                  <a:txBody>
                    <a:bodyPr/>
                    <a:lstStyle/>
                    <a:p>
                      <a:pPr>
                        <a:lnSpc>
                          <a:spcPct val="115000"/>
                        </a:lnSpc>
                        <a:spcAft>
                          <a:spcPts val="0"/>
                        </a:spcAft>
                        <a:tabLst>
                          <a:tab pos="3255645" algn="l"/>
                        </a:tabLst>
                      </a:pPr>
                      <a:r>
                        <a:rPr lang="kk-KZ" sz="1600" i="1">
                          <a:latin typeface="Times New Roman"/>
                          <a:ea typeface="Calibri"/>
                          <a:cs typeface="Times New Roman"/>
                        </a:rPr>
                        <a:t>Қан құрамындағы қант мөлшері</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Көбейеді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Азаяды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72145">
                <a:tc>
                  <a:txBody>
                    <a:bodyPr/>
                    <a:lstStyle/>
                    <a:p>
                      <a:pPr>
                        <a:lnSpc>
                          <a:spcPct val="115000"/>
                        </a:lnSpc>
                        <a:spcAft>
                          <a:spcPts val="0"/>
                        </a:spcAft>
                        <a:tabLst>
                          <a:tab pos="3255645" algn="l"/>
                        </a:tabLst>
                      </a:pPr>
                      <a:r>
                        <a:rPr lang="kk-KZ" sz="1600" i="1">
                          <a:latin typeface="Times New Roman"/>
                          <a:ea typeface="Calibri"/>
                          <a:cs typeface="Times New Roman"/>
                        </a:rPr>
                        <a:t>Оттегін пайдалану</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a:latin typeface="Times New Roman"/>
                          <a:ea typeface="Calibri"/>
                          <a:cs typeface="Times New Roman"/>
                        </a:rPr>
                        <a:t>Көбейеді </a:t>
                      </a:r>
                      <a:endParaRPr lang="ru-RU" sz="160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255645" algn="l"/>
                        </a:tabLst>
                      </a:pPr>
                      <a:r>
                        <a:rPr lang="kk-KZ" sz="1600" i="1" dirty="0">
                          <a:latin typeface="Times New Roman"/>
                          <a:ea typeface="Calibri"/>
                          <a:cs typeface="Times New Roman"/>
                        </a:rPr>
                        <a:t>Азаяды</a:t>
                      </a:r>
                      <a:endParaRPr lang="ru-RU" sz="1600" dirty="0">
                        <a:latin typeface="Calibri"/>
                        <a:ea typeface="Calibri"/>
                        <a:cs typeface="Times New Roman"/>
                      </a:endParaRPr>
                    </a:p>
                  </a:txBody>
                  <a:tcPr marL="54091" marR="54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38913" name="Rectangle 1"/>
          <p:cNvSpPr>
            <a:spLocks noChangeArrowheads="1"/>
          </p:cNvSpPr>
          <p:nvPr/>
        </p:nvSpPr>
        <p:spPr bwMode="auto">
          <a:xfrm>
            <a:off x="2071670" y="357166"/>
            <a:ext cx="593098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255963" algn="l"/>
              </a:tabLst>
            </a:pPr>
            <a:r>
              <a:rPr kumimoji="0" lang="kk-KZ" sz="1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ВЕГЕТАТИВТІК ЖҮЙКЕ ЖҮЙЕСІНІҢ ҚЫЗМЕТІ</a:t>
            </a:r>
            <a:r>
              <a:rPr kumimoji="0" lang="kk-KZ" sz="1600" b="0" i="0" u="none" strike="noStrike" cap="none" normalizeH="0" baseline="0">
                <a:ln>
                  <a:noFill/>
                </a:ln>
                <a:solidFill>
                  <a:srgbClr val="FF0000"/>
                </a:solidFill>
                <a:effectLst/>
                <a:latin typeface="Times New Roman" pitchFamily="18" charset="0"/>
                <a:ea typeface="Calibri" pitchFamily="34" charset="0"/>
                <a:cs typeface="Times New Roman" pitchFamily="18" charset="0"/>
              </a:rPr>
              <a:t>                  </a:t>
            </a:r>
            <a:endParaRPr kumimoji="0" lang="kk-KZ" sz="16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57200" y="549275"/>
            <a:ext cx="8229600" cy="5546725"/>
          </a:xfrm>
        </p:spPr>
        <p:txBody>
          <a:bodyPr/>
          <a:lstStyle/>
          <a:p>
            <a:pPr marL="609600" indent="-609600" algn="just" eaLnBrk="1" hangingPunct="1">
              <a:lnSpc>
                <a:spcPct val="80000"/>
              </a:lnSpc>
              <a:buFont typeface="Wingdings" pitchFamily="2" charset="2"/>
              <a:buNone/>
              <a:defRPr/>
            </a:pPr>
            <a:r>
              <a:rPr lang="kk-KZ" sz="2800" i="1" dirty="0">
                <a:solidFill>
                  <a:schemeClr val="hlink"/>
                </a:solidFill>
                <a:latin typeface="Times New Roman" pitchFamily="18" charset="0"/>
                <a:cs typeface="Times New Roman" pitchFamily="18" charset="0"/>
              </a:rPr>
              <a:t>Нерв жүйесін негізгі 2 бөлімге бөліп қарастырады:</a:t>
            </a:r>
          </a:p>
          <a:p>
            <a:pPr marL="609600" indent="-609600" algn="just" eaLnBrk="1" hangingPunct="1">
              <a:lnSpc>
                <a:spcPct val="80000"/>
              </a:lnSpc>
              <a:defRPr/>
            </a:pPr>
            <a:r>
              <a:rPr lang="kk-KZ" sz="2400" dirty="0">
                <a:latin typeface="Times New Roman" pitchFamily="18" charset="0"/>
                <a:cs typeface="Times New Roman" pitchFamily="18" charset="0"/>
              </a:rPr>
              <a:t>Орталық нерв жүйесі: жұлын мен бас миы</a:t>
            </a:r>
          </a:p>
          <a:p>
            <a:pPr marL="609600" indent="-609600" algn="just" eaLnBrk="1" hangingPunct="1">
              <a:lnSpc>
                <a:spcPct val="80000"/>
              </a:lnSpc>
              <a:defRPr/>
            </a:pPr>
            <a:r>
              <a:rPr lang="kk-KZ" sz="2400" dirty="0">
                <a:latin typeface="Times New Roman" pitchFamily="18" charset="0"/>
                <a:cs typeface="Times New Roman" pitchFamily="18" charset="0"/>
              </a:rPr>
              <a:t>Шеткі нерв жүйесі</a:t>
            </a:r>
            <a:r>
              <a:rPr lang="ru-MD" sz="2400" dirty="0">
                <a:latin typeface="Times New Roman" pitchFamily="18" charset="0"/>
                <a:cs typeface="Times New Roman" pitchFamily="18" charset="0"/>
              </a:rPr>
              <a:t>: </a:t>
            </a:r>
            <a:r>
              <a:rPr lang="kk-KZ" sz="2400" dirty="0">
                <a:latin typeface="Times New Roman" pitchFamily="18" charset="0"/>
                <a:cs typeface="Times New Roman" pitchFamily="18" charset="0"/>
              </a:rPr>
              <a:t>орталық нерв жүйесінен тараған нервтер мен орталық нерв жүйесінен тысқары орналасқан нерв жасушаларының шоғыры (ганглилер) жатады.</a:t>
            </a:r>
          </a:p>
          <a:p>
            <a:pPr marL="609600" indent="-609600" algn="just" eaLnBrk="1" hangingPunct="1">
              <a:lnSpc>
                <a:spcPct val="80000"/>
              </a:lnSpc>
              <a:buFont typeface="Wingdings" pitchFamily="2" charset="2"/>
              <a:buNone/>
              <a:defRPr/>
            </a:pPr>
            <a:r>
              <a:rPr lang="kk-KZ" sz="2800" i="1" dirty="0">
                <a:solidFill>
                  <a:schemeClr val="hlink"/>
                </a:solidFill>
                <a:latin typeface="Times New Roman" pitchFamily="18" charset="0"/>
                <a:cs typeface="Times New Roman" pitchFamily="18" charset="0"/>
              </a:rPr>
              <a:t>Нерв жүйесі қызметтік жағынан 2 бөлімге жіктеледі:</a:t>
            </a:r>
          </a:p>
          <a:p>
            <a:pPr marL="609600" indent="-609600" algn="just" eaLnBrk="1" hangingPunct="1">
              <a:lnSpc>
                <a:spcPct val="80000"/>
              </a:lnSpc>
              <a:defRPr/>
            </a:pPr>
            <a:r>
              <a:rPr lang="kk-KZ" sz="2400" dirty="0">
                <a:latin typeface="Times New Roman" pitchFamily="18" charset="0"/>
                <a:cs typeface="Times New Roman" pitchFamily="18" charset="0"/>
              </a:rPr>
              <a:t>Соматикалық нерв жүйесі: тірек – қимыл аппаратын нервтендіріп, денеміздің сезімталдығын қамтамасыз ететін нерв жүйесінің бөлігі</a:t>
            </a:r>
          </a:p>
          <a:p>
            <a:pPr marL="609600" indent="-609600" algn="just" eaLnBrk="1" hangingPunct="1">
              <a:lnSpc>
                <a:spcPct val="80000"/>
              </a:lnSpc>
              <a:defRPr/>
            </a:pPr>
            <a:r>
              <a:rPr lang="kk-KZ" sz="2400" dirty="0">
                <a:latin typeface="Times New Roman" pitchFamily="18" charset="0"/>
                <a:cs typeface="Times New Roman" pitchFamily="18" charset="0"/>
              </a:rPr>
              <a:t>Вегетативтік нерв жүйесі: ішкі органдарды нервтендіріп, олардың қызметін реттейтін, ондағы зат алмасуға әсер ететін нерв жүйесінің бөлігі</a:t>
            </a:r>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ru-MD" b="1" dirty="0">
                <a:latin typeface="Times New Roman" pitchFamily="18" charset="0"/>
                <a:cs typeface="Times New Roman" pitchFamily="18" charset="0"/>
              </a:rPr>
              <a:t>НЕРВ ҰЛПАСЫ</a:t>
            </a:r>
            <a:endParaRPr lang="ru-RU" b="1" dirty="0">
              <a:latin typeface="Times New Roman" pitchFamily="18" charset="0"/>
              <a:cs typeface="Times New Roman" pitchFamily="18" charset="0"/>
            </a:endParaRPr>
          </a:p>
        </p:txBody>
      </p:sp>
      <p:sp>
        <p:nvSpPr>
          <p:cNvPr id="177155"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kk-KZ" sz="2400" b="1" dirty="0">
                <a:latin typeface="Times New Roman" pitchFamily="18" charset="0"/>
                <a:cs typeface="Times New Roman" pitchFamily="18" charset="0"/>
              </a:rPr>
              <a:t>Нерв ұлпасын 2 түрлі жасушалар құрайды: нейрон және глиалдық немесе нейроглия жасушалары.</a:t>
            </a:r>
          </a:p>
          <a:p>
            <a:pPr eaLnBrk="1" hangingPunct="1">
              <a:lnSpc>
                <a:spcPct val="80000"/>
              </a:lnSpc>
              <a:defRPr/>
            </a:pPr>
            <a:r>
              <a:rPr lang="kk-KZ" sz="2400" b="1" dirty="0">
                <a:latin typeface="Times New Roman" pitchFamily="18" charset="0"/>
                <a:cs typeface="Times New Roman" pitchFamily="18" charset="0"/>
              </a:rPr>
              <a:t>Нерв жасушылырының құрылымдық және қызметтік бірлігі нейрон болып табылады. </a:t>
            </a:r>
          </a:p>
          <a:p>
            <a:pPr eaLnBrk="1" hangingPunct="1">
              <a:lnSpc>
                <a:spcPct val="80000"/>
              </a:lnSpc>
              <a:defRPr/>
            </a:pPr>
            <a:r>
              <a:rPr lang="kk-KZ" sz="2400" b="1" dirty="0">
                <a:latin typeface="Times New Roman" pitchFamily="18" charset="0"/>
                <a:cs typeface="Times New Roman" pitchFamily="18" charset="0"/>
              </a:rPr>
              <a:t>Глиальдық клеткалардың саны нерв жасушаларынан 8-9 есе көп болады. Олар нерв жасушаларының қалыпты қызметтерінің іске асуында маңызды рольді атқарады. Нейрондардың барлық жағынан қоршай орналасқан нейроглия клеткалары (астроциттер, олигодендроциттер т.б.) және оның өсінділері – олар үшін бір жағынан механикалық функция – тірек қызметін атқарады; екінші жағынан, нерв жасушаларында электрлік оќшаулауды қамтамасыз етеді.</a:t>
            </a:r>
            <a:endParaRPr lang="ru-RU" sz="24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kk-KZ" b="1"/>
              <a:t>Нерв талшықтары</a:t>
            </a:r>
            <a:endParaRPr lang="ru-RU" b="1"/>
          </a:p>
        </p:txBody>
      </p:sp>
      <p:sp>
        <p:nvSpPr>
          <p:cNvPr id="181251" name="Rectangle 3"/>
          <p:cNvSpPr>
            <a:spLocks noGrp="1" noChangeArrowheads="1"/>
          </p:cNvSpPr>
          <p:nvPr>
            <p:ph type="body" idx="1"/>
          </p:nvPr>
        </p:nvSpPr>
        <p:spPr/>
        <p:txBody>
          <a:bodyPr>
            <a:normAutofit/>
          </a:bodyPr>
          <a:lstStyle/>
          <a:p>
            <a:pPr algn="just" eaLnBrk="1" hangingPunct="1">
              <a:lnSpc>
                <a:spcPct val="80000"/>
              </a:lnSpc>
              <a:defRPr/>
            </a:pPr>
            <a:r>
              <a:rPr lang="kk-KZ" sz="2400" b="1" dirty="0">
                <a:latin typeface="Times New Roman" pitchFamily="18" charset="0"/>
                <a:cs typeface="Times New Roman" pitchFamily="18" charset="0"/>
              </a:rPr>
              <a:t>Нерв талшықтарының яғни нерв жасушалар өсінділерінің ең негізгі қасиеті - өздері арқылы қозу импульстерін өткізу (тарату) болып есептеледі. Біртекті нерв жасушаларынан шығатын нерв талшықтары шоғырланып ортақ нерв жүйесі шеңберінде </a:t>
            </a:r>
            <a:r>
              <a:rPr lang="kk-KZ" sz="2400" b="1" i="1" dirty="0">
                <a:latin typeface="Times New Roman" pitchFamily="18" charset="0"/>
                <a:cs typeface="Times New Roman" pitchFamily="18" charset="0"/>
              </a:rPr>
              <a:t>өткізгіш жолдар</a:t>
            </a:r>
            <a:r>
              <a:rPr lang="kk-KZ" sz="2400" b="1" dirty="0">
                <a:latin typeface="Times New Roman" pitchFamily="18" charset="0"/>
                <a:cs typeface="Times New Roman" pitchFamily="18" charset="0"/>
              </a:rPr>
              <a:t> деп аталады.</a:t>
            </a:r>
          </a:p>
          <a:p>
            <a:pPr algn="just" eaLnBrk="1" hangingPunct="1">
              <a:lnSpc>
                <a:spcPct val="80000"/>
              </a:lnSpc>
              <a:defRPr/>
            </a:pPr>
            <a:r>
              <a:rPr lang="kk-KZ" sz="2400" b="1" dirty="0">
                <a:latin typeface="Times New Roman" pitchFamily="18" charset="0"/>
                <a:cs typeface="Times New Roman" pitchFamily="18" charset="0"/>
              </a:rPr>
              <a:t>Нерв талшықтарының морфологиялық белгісіне қарай балдырлы немесе миелинді және балдырсыз (миелинсіз) деп екі топқа айырады. Миелинді сезгіш және қозғағыш талшықтар сезім органдары мен қаңқа еттерін жабдықтайтын нервтердің, сондай-ақ вегетативтік нерв жүйесінің құрамына енеді. Миелинсіз талшықтар омыртқалы жануарларда негізінен симпатиқалық нерв жүйесіне тән.</a:t>
            </a:r>
            <a:endParaRPr lang="ru-RU" sz="2400" b="1" dirty="0">
              <a:latin typeface="Times New Roman" pitchFamily="18" charset="0"/>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kk-KZ" sz="4000" b="1" dirty="0">
                <a:latin typeface="Times New Roman" pitchFamily="18" charset="0"/>
                <a:cs typeface="Times New Roman" pitchFamily="18" charset="0"/>
              </a:rPr>
              <a:t>Невтерден қозу өтудің заңдары. </a:t>
            </a:r>
            <a:endParaRPr lang="ru-RU" sz="4000" b="1" dirty="0">
              <a:latin typeface="Times New Roman" pitchFamily="18" charset="0"/>
              <a:cs typeface="Times New Roman" pitchFamily="18" charset="0"/>
            </a:endParaRPr>
          </a:p>
        </p:txBody>
      </p:sp>
      <p:sp>
        <p:nvSpPr>
          <p:cNvPr id="182275" name="Rectangle 3"/>
          <p:cNvSpPr>
            <a:spLocks noGrp="1" noChangeArrowheads="1"/>
          </p:cNvSpPr>
          <p:nvPr>
            <p:ph type="body" idx="1"/>
          </p:nvPr>
        </p:nvSpPr>
        <p:spPr/>
        <p:txBody>
          <a:bodyPr>
            <a:normAutofit lnSpcReduction="10000"/>
          </a:bodyPr>
          <a:lstStyle/>
          <a:p>
            <a:pPr eaLnBrk="1" hangingPunct="1">
              <a:lnSpc>
                <a:spcPct val="90000"/>
              </a:lnSpc>
              <a:defRPr/>
            </a:pPr>
            <a:r>
              <a:rPr lang="kk-KZ" sz="2400" b="1" dirty="0">
                <a:latin typeface="Times New Roman" pitchFamily="18" charset="0"/>
                <a:cs typeface="Times New Roman" pitchFamily="18" charset="0"/>
              </a:rPr>
              <a:t>1. Нерв талшығы морфологиялық функциональдық зақымданбаған, сау болуы керек. </a:t>
            </a:r>
          </a:p>
          <a:p>
            <a:pPr eaLnBrk="1" hangingPunct="1">
              <a:lnSpc>
                <a:spcPct val="90000"/>
              </a:lnSpc>
              <a:defRPr/>
            </a:pPr>
            <a:r>
              <a:rPr lang="kk-KZ" sz="2400" b="1" dirty="0">
                <a:latin typeface="Times New Roman" pitchFamily="18" charset="0"/>
                <a:cs typeface="Times New Roman" pitchFamily="18" charset="0"/>
              </a:rPr>
              <a:t>Екі бағытта өткізу, яѓни нерв талшығы қозуды екі бағытта да өткізе алады. </a:t>
            </a:r>
          </a:p>
          <a:p>
            <a:pPr eaLnBrk="1" hangingPunct="1">
              <a:lnSpc>
                <a:spcPct val="90000"/>
              </a:lnSpc>
              <a:defRPr/>
            </a:pPr>
            <a:r>
              <a:rPr lang="kk-KZ" sz="2400" b="1" dirty="0">
                <a:latin typeface="Times New Roman" pitchFamily="18" charset="0"/>
                <a:cs typeface="Times New Roman" pitchFamily="18" charset="0"/>
              </a:rPr>
              <a:t>Жекелеп өткізу. Әр нерв қозуды жекелеп өткізеді. Осыған орай бір нерв өзіндегі әр түрлі талшықтар арқылы түрлі шеткі органдарға импульстер жеткізіп, олардың қызметін өзгертеді. </a:t>
            </a:r>
          </a:p>
          <a:p>
            <a:pPr eaLnBrk="1" hangingPunct="1">
              <a:lnSpc>
                <a:spcPct val="90000"/>
              </a:lnSpc>
              <a:defRPr/>
            </a:pPr>
            <a:r>
              <a:rPr lang="kk-KZ" sz="2400" b="1" dirty="0">
                <a:latin typeface="Times New Roman" pitchFamily="18" charset="0"/>
                <a:cs typeface="Times New Roman" pitchFamily="18" charset="0"/>
              </a:rPr>
              <a:t>талшығының салыстырмалы шаршамайтындығы. Егер нерв препаратын ұзақ уақыт ырғақты тітіркендірсек, біраздан кейін ет шаршап, жиырылуын тоқтатады, ал нерв қозу өткізу ќабілетін жоғалтпайды. Бұл қасиетті 1883 жылды Введенский байқаған</a:t>
            </a:r>
            <a:r>
              <a:rPr lang="kk-KZ" sz="2400" dirty="0">
                <a:latin typeface="KZ Times New Roman" pitchFamily="18" charset="0"/>
              </a:rPr>
              <a:t>.</a:t>
            </a:r>
            <a:endParaRPr lang="ru-RU" sz="2400" dirty="0">
              <a:latin typeface="KZ 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ru-MD" b="1" dirty="0" err="1">
                <a:latin typeface="Times New Roman" pitchFamily="18" charset="0"/>
                <a:cs typeface="Times New Roman" pitchFamily="18" charset="0"/>
              </a:rPr>
              <a:t>Рецепторлар</a:t>
            </a:r>
            <a:endParaRPr lang="ru-RU" b="1" dirty="0">
              <a:latin typeface="Times New Roman" pitchFamily="18" charset="0"/>
              <a:cs typeface="Times New Roman" pitchFamily="18" charset="0"/>
            </a:endParaRPr>
          </a:p>
        </p:txBody>
      </p:sp>
      <p:sp>
        <p:nvSpPr>
          <p:cNvPr id="187395" name="Rectangle 3"/>
          <p:cNvSpPr>
            <a:spLocks noGrp="1" noChangeArrowheads="1"/>
          </p:cNvSpPr>
          <p:nvPr>
            <p:ph type="body" idx="1"/>
          </p:nvPr>
        </p:nvSpPr>
        <p:spPr/>
        <p:txBody>
          <a:bodyPr/>
          <a:lstStyle/>
          <a:p>
            <a:pPr eaLnBrk="1" hangingPunct="1">
              <a:lnSpc>
                <a:spcPct val="80000"/>
              </a:lnSpc>
              <a:defRPr/>
            </a:pPr>
            <a:r>
              <a:rPr lang="kk-KZ" sz="2800" dirty="0">
                <a:latin typeface="Times New Roman" pitchFamily="18" charset="0"/>
                <a:cs typeface="Times New Roman" pitchFamily="18" charset="0"/>
              </a:rPr>
              <a:t>Рецептор – тітіркену энергиясын нерв импульс энергиясына айналдыратын сезімтал құрлым. Оларды негізгі 3 топқа бөледі:</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 1. эксерорецепторлар – тітіркендіруді сыртқы ортадан қабылдайды; </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2. интеро- немесе висцерорецепторлар - тітіркендіруді организмнің ішкі ортасынан  ќабылдайды; </a:t>
            </a:r>
          </a:p>
          <a:p>
            <a:pPr eaLnBrk="1" hangingPunct="1">
              <a:lnSpc>
                <a:spcPct val="80000"/>
              </a:lnSpc>
              <a:buFont typeface="Wingdings" pitchFamily="2" charset="2"/>
              <a:buNone/>
              <a:defRPr/>
            </a:pPr>
            <a:r>
              <a:rPr lang="kk-KZ" sz="2800" dirty="0">
                <a:latin typeface="Times New Roman" pitchFamily="18" charset="0"/>
                <a:cs typeface="Times New Roman" pitchFamily="18" charset="0"/>
              </a:rPr>
              <a:t>3. проприорецепторлар – дененің кеңістіктегі қалпының өзгерісін қабылдайды.</a:t>
            </a:r>
            <a:endParaRPr lang="ru-RU"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pPr eaLnBrk="1" hangingPunct="1">
              <a:defRPr/>
            </a:pPr>
            <a:r>
              <a:rPr lang="kk-KZ" sz="4000" b="1" dirty="0">
                <a:latin typeface="Times New Roman" pitchFamily="18" charset="0"/>
                <a:cs typeface="Times New Roman" pitchFamily="18" charset="0"/>
              </a:rPr>
              <a:t>Рефлекс – нерв әрекетінің негізгі көрінісі</a:t>
            </a:r>
            <a:endParaRPr lang="ru-RU" sz="4000" b="1" dirty="0">
              <a:latin typeface="Times New Roman" pitchFamily="18" charset="0"/>
              <a:cs typeface="Times New Roman" pitchFamily="18" charset="0"/>
            </a:endParaRPr>
          </a:p>
        </p:txBody>
      </p:sp>
      <p:sp>
        <p:nvSpPr>
          <p:cNvPr id="185347" name="Rectangle 3"/>
          <p:cNvSpPr>
            <a:spLocks noGrp="1" noChangeArrowheads="1"/>
          </p:cNvSpPr>
          <p:nvPr>
            <p:ph type="body" idx="1"/>
          </p:nvPr>
        </p:nvSpPr>
        <p:spPr/>
        <p:txBody>
          <a:bodyPr>
            <a:normAutofit/>
          </a:bodyPr>
          <a:lstStyle/>
          <a:p>
            <a:pPr eaLnBrk="1" hangingPunct="1">
              <a:defRPr/>
            </a:pPr>
            <a:r>
              <a:rPr lang="kk-KZ" sz="2400" dirty="0">
                <a:latin typeface="Times New Roman" pitchFamily="18" charset="0"/>
                <a:cs typeface="Times New Roman" pitchFamily="18" charset="0"/>
              </a:rPr>
              <a:t>Рецепторлар тітіркенуіне нерв жүйесінің қатысуымен организмнің қайтаратын жауап реакциясын  рефлекс деп атайды. Рефлекторлық реакцияны кез келген сыртќы немесе ішкі ортаныњ өзгерісі туындатады.  </a:t>
            </a:r>
          </a:p>
          <a:p>
            <a:pPr eaLnBrk="1" hangingPunct="1">
              <a:defRPr/>
            </a:pPr>
            <a:r>
              <a:rPr lang="kk-KZ" sz="2400" dirty="0">
                <a:latin typeface="Times New Roman" pitchFamily="18" charset="0"/>
                <a:cs typeface="Times New Roman" pitchFamily="18" charset="0"/>
              </a:rPr>
              <a:t>Рефлекс жасалуында қозу өтетін жол рефлекторлық доға деп аталады. Рефлекторлық доға – рефлексті іске асыратын, спецификалық ұйымдасқан және өзара әрекеттесетін нерв элементтерінің кешені</a:t>
            </a:r>
            <a:r>
              <a:rPr lang="kk-KZ"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Прямоугольник 3"/>
          <p:cNvSpPr/>
          <p:nvPr/>
        </p:nvSpPr>
        <p:spPr>
          <a:xfrm>
            <a:off x="285720" y="4620095"/>
            <a:ext cx="8572560" cy="1760547"/>
          </a:xfrm>
          <a:prstGeom prst="rect">
            <a:avLst/>
          </a:prstGeom>
        </p:spPr>
        <p:txBody>
          <a:bodyPr wrap="square">
            <a:spAutoFit/>
          </a:bodyPr>
          <a:lstStyle/>
          <a:p>
            <a:pPr algn="just">
              <a:lnSpc>
                <a:spcPct val="190000"/>
              </a:lnSpc>
              <a:spcBef>
                <a:spcPct val="50000"/>
              </a:spcBef>
            </a:pPr>
            <a:r>
              <a:rPr lang="ru-RU" sz="2000" b="1" dirty="0" err="1">
                <a:latin typeface="Times New Roman" pitchFamily="18" charset="0"/>
                <a:cs typeface="Times New Roman" pitchFamily="18" charset="0"/>
              </a:rPr>
              <a:t>Үйлестіру  </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бұл ОЖЖ-дегі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нейрондар</a:t>
            </a:r>
            <a:r>
              <a:rPr lang="ru-RU" sz="2000" b="1" dirty="0">
                <a:latin typeface="Times New Roman" pitchFamily="18" charset="0"/>
                <a:cs typeface="Times New Roman" pitchFamily="18" charset="0"/>
              </a:rPr>
              <a:t> мен </a:t>
            </a:r>
            <a:r>
              <a:rPr lang="ru-RU" sz="2000" b="1" dirty="0" err="1">
                <a:latin typeface="Times New Roman" pitchFamily="18" charset="0"/>
                <a:cs typeface="Times New Roman" pitchFamily="18" charset="0"/>
              </a:rPr>
              <a:t>жүйке орталықтарының интеграциялық бірлескен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әрекет қызметі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Нәтижесінде адекватты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рефлекстер</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пайда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болады</a:t>
            </a:r>
            <a:r>
              <a:rPr lang="ru-RU" sz="2000" b="1" dirty="0">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285852" y="0"/>
            <a:ext cx="65722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057400" algn="l"/>
              </a:tabLst>
            </a:pPr>
            <a:r>
              <a:rPr kumimoji="0" lang="kk-KZ"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РЕФЛЕКС</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057400" algn="l"/>
              </a:tabLst>
            </a:pPr>
            <a:r>
              <a:rPr kumimoji="0" lang="kk-KZ" sz="1600" b="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Рефлекс</a:t>
            </a:r>
            <a:r>
              <a:rPr kumimoji="0" lang="kk-KZ"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1"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сыртқы және ішкі ортадан келетін, орталық жүйке жүйесі арқылы жүзеге асырылатын және басқарылатын тітіркендіргіштерге организмнің жауап реакциясы.</a:t>
            </a:r>
            <a:endParaRPr kumimoji="0" lang="kk-KZ"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2" y="1142984"/>
          <a:ext cx="8643998" cy="4918277"/>
        </p:xfrm>
        <a:graphic>
          <a:graphicData uri="http://schemas.openxmlformats.org/drawingml/2006/table">
            <a:tbl>
              <a:tblPr/>
              <a:tblGrid>
                <a:gridCol w="4321547">
                  <a:extLst>
                    <a:ext uri="{9D8B030D-6E8A-4147-A177-3AD203B41FA5}">
                      <a16:colId xmlns="" xmlns:a16="http://schemas.microsoft.com/office/drawing/2014/main" val="20000"/>
                    </a:ext>
                  </a:extLst>
                </a:gridCol>
                <a:gridCol w="4322451">
                  <a:extLst>
                    <a:ext uri="{9D8B030D-6E8A-4147-A177-3AD203B41FA5}">
                      <a16:colId xmlns="" xmlns:a16="http://schemas.microsoft.com/office/drawing/2014/main" val="20001"/>
                    </a:ext>
                  </a:extLst>
                </a:gridCol>
              </a:tblGrid>
              <a:tr h="188477">
                <a:tc>
                  <a:txBody>
                    <a:bodyPr/>
                    <a:lstStyle/>
                    <a:p>
                      <a:pPr algn="ctr">
                        <a:lnSpc>
                          <a:spcPct val="115000"/>
                        </a:lnSpc>
                        <a:spcAft>
                          <a:spcPts val="0"/>
                        </a:spcAft>
                        <a:tabLst>
                          <a:tab pos="2057400" algn="l"/>
                        </a:tabLst>
                      </a:pPr>
                      <a:r>
                        <a:rPr lang="kk-KZ" sz="1400" b="1" dirty="0">
                          <a:latin typeface="Times New Roman"/>
                          <a:ea typeface="Calibri"/>
                          <a:cs typeface="Times New Roman"/>
                        </a:rPr>
                        <a:t>Шартсыз рефлекстер</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057400" algn="l"/>
                        </a:tabLst>
                      </a:pPr>
                      <a:r>
                        <a:rPr lang="kk-KZ" sz="1400" b="1" dirty="0">
                          <a:latin typeface="Times New Roman"/>
                          <a:ea typeface="Calibri"/>
                          <a:cs typeface="Times New Roman"/>
                        </a:rPr>
                        <a:t>Шартты рефлекстер</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83594">
                <a:tc>
                  <a:txBody>
                    <a:bodyPr/>
                    <a:lstStyle/>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Бұл туа пайда болған, организмнің ұрпақтан ұрпаққа берілетін реакуиялары.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Түрлер үшін ортақ болып табылады, яғни эволюция барысында қалыптасады және аталған түрдің барлық өкілдеріне тін болады.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Олар салыстырмалы түрде тұрақты болып келеді және организмнің бүкіл өмірі барысында сақталады.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Әрбір рефлекс үшін арнайы (адекватты) тітіркендіргіштер әсер еткенде пайда болады.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Рефлекторлық орталықтары жұлын және ми бағаны деңгейінде орналасқан.</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Бұл организмнің өмір сүру барысында қалыптасқан, және ұрпақтан ұрпаққа берілмейтін реакциялары.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Жекедаралық болып табылады, яғни әрбір организмнің «өмірлік тәжірибесі» барысында қалыптасады. </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Олар тұрақсыз, және белгілі бір жағдайларға байланысты қалыптасуы, тұрақтануы немесе сөнуі мүмкін.</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Организм қабылдайтын кез-келген тітіркендіргіш әсерінен туындай алады.</a:t>
                      </a:r>
                      <a:endParaRPr lang="ru-RU" sz="1400" b="1" dirty="0">
                        <a:latin typeface="Calibri"/>
                        <a:ea typeface="Calibri"/>
                        <a:cs typeface="Times New Roman"/>
                      </a:endParaRPr>
                    </a:p>
                    <a:p>
                      <a:pPr marL="342900" lvl="0" indent="-342900" algn="just">
                        <a:lnSpc>
                          <a:spcPct val="115000"/>
                        </a:lnSpc>
                        <a:spcAft>
                          <a:spcPts val="0"/>
                        </a:spcAft>
                        <a:buFont typeface="+mj-lt"/>
                        <a:buAutoNum type="arabicPeriod"/>
                        <a:tabLst>
                          <a:tab pos="2057400" algn="l"/>
                        </a:tabLst>
                      </a:pPr>
                      <a:r>
                        <a:rPr lang="kk-KZ" sz="1400" b="1" dirty="0">
                          <a:latin typeface="Times New Roman"/>
                          <a:ea typeface="Calibri"/>
                          <a:cs typeface="Times New Roman"/>
                        </a:rPr>
                        <a:t>Рефлекторлық орталықтарының басым бөлігі бас миының қыртысында орналасады. </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60317">
                <a:tc>
                  <a:txBody>
                    <a:bodyPr/>
                    <a:lstStyle/>
                    <a:p>
                      <a:pPr algn="just">
                        <a:lnSpc>
                          <a:spcPct val="115000"/>
                        </a:lnSpc>
                        <a:spcAft>
                          <a:spcPts val="0"/>
                        </a:spcAft>
                        <a:tabLst>
                          <a:tab pos="2057400" algn="l"/>
                        </a:tabLst>
                      </a:pPr>
                      <a:r>
                        <a:rPr lang="kk-KZ" sz="1400" b="1">
                          <a:latin typeface="Times New Roman"/>
                          <a:ea typeface="Calibri"/>
                          <a:cs typeface="Times New Roman"/>
                        </a:rPr>
                        <a:t>Қоректік, жыныстық, иіс сезу, бағдарлау, тепетеңдікті сақтау.</a:t>
                      </a:r>
                      <a:endParaRPr lang="ru-RU" sz="1400" b="1">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057400" algn="l"/>
                        </a:tabLst>
                      </a:pPr>
                      <a:r>
                        <a:rPr lang="kk-KZ" sz="1400" b="1">
                          <a:latin typeface="Times New Roman"/>
                          <a:ea typeface="Calibri"/>
                          <a:cs typeface="Times New Roman"/>
                        </a:rPr>
                        <a:t>Тағам иісіне сілекей бөлінуі, жазған кездегі және фортепианода ойнаған кездегі біркелкі қозғалыстар.</a:t>
                      </a:r>
                      <a:endParaRPr lang="ru-RU" sz="1400" b="1">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47089">
                <a:tc>
                  <a:txBody>
                    <a:bodyPr/>
                    <a:lstStyle/>
                    <a:p>
                      <a:pPr algn="just">
                        <a:lnSpc>
                          <a:spcPct val="115000"/>
                        </a:lnSpc>
                        <a:spcAft>
                          <a:spcPts val="0"/>
                        </a:spcAft>
                        <a:tabLst>
                          <a:tab pos="2057400" algn="l"/>
                        </a:tabLst>
                      </a:pPr>
                      <a:r>
                        <a:rPr lang="kk-KZ" sz="1400" b="1" dirty="0">
                          <a:latin typeface="Times New Roman"/>
                          <a:ea typeface="Calibri"/>
                          <a:cs typeface="Times New Roman"/>
                        </a:rPr>
                        <a:t>Маңыздылығы: организм тіршілігін сақтауына көмектеседі, бұл «ата-бабалар тәжірибесін тәжірибеде қолдану»</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057400" algn="l"/>
                        </a:tabLst>
                      </a:pPr>
                      <a:r>
                        <a:rPr lang="kk-KZ" sz="1400" b="1" dirty="0">
                          <a:latin typeface="Times New Roman"/>
                          <a:ea typeface="Calibri"/>
                          <a:cs typeface="Times New Roman"/>
                        </a:rPr>
                        <a:t>Маңыздылығы: қоршаған ортаның үнемі өзгеріп отыратын жағдайларына бейімделуге көмектеседі.</a:t>
                      </a:r>
                      <a:endParaRPr lang="ru-RU" sz="1400" b="1"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3794" name="Rectangle 2"/>
          <p:cNvSpPr>
            <a:spLocks noChangeArrowheads="1"/>
          </p:cNvSpPr>
          <p:nvPr/>
        </p:nvSpPr>
        <p:spPr bwMode="auto">
          <a:xfrm>
            <a:off x="0" y="6072206"/>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57400" algn="l"/>
              </a:tabLst>
            </a:pPr>
            <a:r>
              <a:rPr kumimoji="0" lang="kk-KZ" sz="16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Рефлекстердің түрлері</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r>
              <a:rPr kumimoji="0" lang="kk-KZ" sz="1600" b="1"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Түйсіктер</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(Павлов И.П. бойынша) </a:t>
            </a:r>
            <a:r>
              <a:rPr kumimoji="0" lang="kk-KZ" sz="1600"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kk-KZ"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күрделі шартсыз рефлекстер.</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57400" algn="l"/>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2303</Words>
  <Application>Microsoft Office PowerPoint</Application>
  <PresentationFormat>Экран (4:3)</PresentationFormat>
  <Paragraphs>255</Paragraphs>
  <Slides>28</Slides>
  <Notes>3</Notes>
  <HiddenSlides>1</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KZ Times New Roman</vt:lpstr>
      <vt:lpstr>Times New Roman</vt:lpstr>
      <vt:lpstr>Wingdings</vt:lpstr>
      <vt:lpstr>Тема Office</vt:lpstr>
      <vt:lpstr>НЕРВ ЖҮЙЕСІНІҢ ФИЗИОЛОГИЯСЫ</vt:lpstr>
      <vt:lpstr>Презентация PowerPoint</vt:lpstr>
      <vt:lpstr>Презентация PowerPoint</vt:lpstr>
      <vt:lpstr>НЕРВ ҰЛПАСЫ</vt:lpstr>
      <vt:lpstr>Нерв талшықтары</vt:lpstr>
      <vt:lpstr>Невтерден қозу өтудің заңдары. </vt:lpstr>
      <vt:lpstr>Рецепторлар</vt:lpstr>
      <vt:lpstr>Рефлекс – нерв әрекетінің негізгі көрінісі</vt:lpstr>
      <vt:lpstr>Презентация PowerPoint</vt:lpstr>
      <vt:lpstr> Рефлекстердің жіктелуі </vt:lpstr>
      <vt:lpstr>БАС МИ </vt:lpstr>
      <vt:lpstr>Бас миының жұмысы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НЕРВ ЖҮЙЕСІНІҢ ФИЗИОЛОГИЯСЫ</dc:title>
  <dc:creator>admin</dc:creator>
  <cp:lastModifiedBy>Атанбаева Гулшат</cp:lastModifiedBy>
  <cp:revision>14</cp:revision>
  <dcterms:created xsi:type="dcterms:W3CDTF">2019-02-05T14:53:03Z</dcterms:created>
  <dcterms:modified xsi:type="dcterms:W3CDTF">2023-09-25T09:52:11Z</dcterms:modified>
</cp:coreProperties>
</file>